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67" r:id="rId4"/>
    <p:sldId id="274" r:id="rId5"/>
    <p:sldId id="261" r:id="rId6"/>
    <p:sldId id="279" r:id="rId7"/>
    <p:sldId id="275" r:id="rId8"/>
    <p:sldId id="272" r:id="rId9"/>
    <p:sldId id="269" r:id="rId10"/>
    <p:sldId id="277" r:id="rId11"/>
    <p:sldId id="276" r:id="rId12"/>
    <p:sldId id="270" r:id="rId13"/>
    <p:sldId id="280" r:id="rId14"/>
    <p:sldId id="273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2"/>
    <p:restoredTop sz="94727"/>
  </p:normalViewPr>
  <p:slideViewPr>
    <p:cSldViewPr snapToGrid="0" snapToObjects="1">
      <p:cViewPr>
        <p:scale>
          <a:sx n="84" d="100"/>
          <a:sy n="84" d="100"/>
        </p:scale>
        <p:origin x="14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5D345-955B-7B41-AA72-FCCC4B3E9FA1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7ED9D-143D-1A43-ADFA-A4FDDF88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2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eb.archive.org/web/20021017172935/http://www.mathcs.duq.edu/~tobin/maya/" TargetMode="External"/><Relationship Id="rId4" Type="http://schemas.openxmlformats.org/officeDocument/2006/relationships/hyperlink" Target="http://www.mathcs.duq.edu/~tobin/maya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Cambridge_University_Pres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RESISTING THE CONQUISTADORS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10480454" cy="86142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OF HOW THE LEADER OF THE TOTZIL PEOPLE TRIED TO STOP THE CONQUEST OF CHAMULA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9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6111" y="1318029"/>
            <a:ext cx="7172672" cy="630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9798" y="1948070"/>
            <a:ext cx="9200254" cy="473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Tzotzil’s elite: rich and powerful families, scribes, priesthood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Men and women capable of fighting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Elderly citizens, caregivers and other “civilians”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Surrounding city-states and the enemy</a:t>
            </a:r>
            <a:endParaRPr lang="en-US" dirty="0" smtClean="0"/>
          </a:p>
          <a:p>
            <a:endParaRPr lang="en-US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52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6111" y="1318029"/>
            <a:ext cx="7172672" cy="630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66606" y="1648289"/>
            <a:ext cx="9200254" cy="4738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Our ruler is the gods’ envoy and we are all favored by divine fate. Our gods are the only gods.</a:t>
            </a:r>
          </a:p>
          <a:p>
            <a:endParaRPr lang="en-US" dirty="0" smtClean="0"/>
          </a:p>
          <a:p>
            <a:r>
              <a:rPr lang="en-US" dirty="0" smtClean="0"/>
              <a:t>Our deep knowledge of the terrain gives us a strategic advantage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warriors are fiercer and have the strongest weapon of all: the gods’ endorsement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Old World diseases are no curse or rival to our shamans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are braver and more honorable than our capitulating neighbors</a:t>
            </a:r>
          </a:p>
          <a:p>
            <a:endParaRPr lang="en-US" dirty="0"/>
          </a:p>
          <a:p>
            <a:r>
              <a:rPr lang="en-US" dirty="0" smtClean="0"/>
              <a:t>Spanish conquistadors are evil demons that will destroy us and slave us.</a:t>
            </a:r>
            <a:endParaRPr lang="en-US" dirty="0" smtClean="0"/>
          </a:p>
          <a:p>
            <a:endParaRPr lang="en-US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43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Tactics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27566" y="1711316"/>
            <a:ext cx="9200254" cy="4738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eetings of the ruler and its counsel with rich families and traders</a:t>
            </a:r>
          </a:p>
          <a:p>
            <a:endParaRPr lang="en-US" dirty="0"/>
          </a:p>
          <a:p>
            <a:r>
              <a:rPr lang="en-US" dirty="0" smtClean="0"/>
              <a:t>Cascading public speeches at the temples or public squares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Sacrifices to the gods to favor the warriors and the Tzotzil people</a:t>
            </a:r>
          </a:p>
          <a:p>
            <a:endParaRPr lang="en-US" dirty="0"/>
          </a:p>
          <a:p>
            <a:r>
              <a:rPr lang="en-US" dirty="0" smtClean="0"/>
              <a:t>Organizing festivities and ballgame matches to celebrate upcoming victory and raise morale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Speeches and educational  sessions from reputed and experienced warriors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Letters written by scribes to be sent </a:t>
            </a:r>
            <a:r>
              <a:rPr lang="en-US" dirty="0" smtClean="0"/>
              <a:t>to neighboring states and to the enemy with a pledge to resist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Shamans’ endorsement from and for the ruler and the highest levels of Maya priesthood</a:t>
            </a:r>
            <a:endParaRPr lang="en-US" dirty="0" smtClean="0"/>
          </a:p>
          <a:p>
            <a:endParaRPr lang="en-US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1102396" y="1296264"/>
            <a:ext cx="446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Spread oral and written word through: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726" y="1152983"/>
            <a:ext cx="3332675" cy="338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Tactics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388" y="1470171"/>
            <a:ext cx="4312920" cy="3090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66" y="3576512"/>
            <a:ext cx="3221672" cy="2416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278" y="3576512"/>
            <a:ext cx="4307839" cy="299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6111" y="1318029"/>
            <a:ext cx="7172672" cy="630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it-IT" dirty="0" smtClean="0"/>
          </a:p>
          <a:p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1751938" y="2611879"/>
            <a:ext cx="97390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Totzil</a:t>
            </a:r>
            <a:r>
              <a:rPr lang="en-US" sz="2000" dirty="0" smtClean="0"/>
              <a:t> People do not lose faith in their strength and capitulate to the enemy undercover of darkness. The </a:t>
            </a:r>
            <a:r>
              <a:rPr lang="en-US" sz="2000" dirty="0" err="1" smtClean="0"/>
              <a:t>Totzil</a:t>
            </a:r>
            <a:r>
              <a:rPr lang="en-US" sz="2000" dirty="0" smtClean="0"/>
              <a:t> People is motivated and able to fight off the invaders.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85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16086" y="1541609"/>
            <a:ext cx="9200254" cy="4738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Coe, Michael D. (1999). </a:t>
            </a:r>
            <a:r>
              <a:rPr lang="en-US" i="1" dirty="0"/>
              <a:t>The Maya</a:t>
            </a:r>
            <a:r>
              <a:rPr lang="en-US" dirty="0"/>
              <a:t> (6th ed.). New York: Thames &amp; Hudson. pp. 134–136</a:t>
            </a:r>
            <a:r>
              <a:rPr lang="en-US" dirty="0" smtClean="0"/>
              <a:t>.</a:t>
            </a:r>
          </a:p>
          <a:p>
            <a:r>
              <a:rPr lang="en-US" dirty="0" smtClean="0"/>
              <a:t>Estrada-Belli</a:t>
            </a:r>
            <a:r>
              <a:rPr lang="en-US" dirty="0"/>
              <a:t>, Francisco (2011). </a:t>
            </a:r>
            <a:r>
              <a:rPr lang="en-US" i="1" dirty="0"/>
              <a:t>The First Maya Civilization: Ritual and Power Before the Classic Period</a:t>
            </a:r>
            <a:r>
              <a:rPr lang="en-US" dirty="0"/>
              <a:t>. Abingdon, UK and New York, US: Routledge</a:t>
            </a:r>
            <a:r>
              <a:rPr lang="en-US" dirty="0" smtClean="0"/>
              <a:t>.</a:t>
            </a:r>
          </a:p>
          <a:p>
            <a:r>
              <a:rPr lang="en-US" dirty="0" err="1"/>
              <a:t>Groark</a:t>
            </a:r>
            <a:r>
              <a:rPr lang="en-US" dirty="0"/>
              <a:t>, Kevin P. (2005). "Vital Warmth and Well-being: </a:t>
            </a:r>
            <a:r>
              <a:rPr lang="en-US" dirty="0" err="1"/>
              <a:t>Steambathing</a:t>
            </a:r>
            <a:r>
              <a:rPr lang="en-US" dirty="0"/>
              <a:t> as Household Therapy among the Tzeltal and Tzotzil Maya of highland Chiapas, Mexico." Social Science &amp; Medicine 61:785-795.</a:t>
            </a:r>
            <a:endParaRPr lang="en-US" dirty="0" smtClean="0"/>
          </a:p>
          <a:p>
            <a:r>
              <a:rPr lang="en-US" dirty="0" smtClean="0"/>
              <a:t>Lovell</a:t>
            </a:r>
            <a:r>
              <a:rPr lang="en-US" dirty="0"/>
              <a:t>, W. George (2000). </a:t>
            </a:r>
            <a:r>
              <a:rPr lang="en-US" dirty="0" smtClean="0"/>
              <a:t>“The </a:t>
            </a:r>
            <a:r>
              <a:rPr lang="en-US" dirty="0"/>
              <a:t>Highland Maya". In Richard E.W. Adams; </a:t>
            </a:r>
            <a:r>
              <a:rPr lang="en-US" dirty="0" err="1"/>
              <a:t>Murdo</a:t>
            </a:r>
            <a:r>
              <a:rPr lang="en-US" dirty="0"/>
              <a:t> J. Macleod. </a:t>
            </a:r>
            <a:r>
              <a:rPr lang="en-US" i="1" dirty="0"/>
              <a:t>The Cambridge History of the Native Peoples of the Americas, Vol. II: Mesoamerica, part 2</a:t>
            </a:r>
            <a:r>
              <a:rPr lang="en-US" dirty="0"/>
              <a:t>. Cambridge, UK: </a:t>
            </a:r>
            <a:r>
              <a:rPr lang="en-US" dirty="0">
                <a:hlinkClick r:id="rId2"/>
              </a:rPr>
              <a:t>Cambridge University Press. pp. 392–444</a:t>
            </a:r>
            <a:r>
              <a:rPr lang="en-US" dirty="0" smtClean="0">
                <a:hlinkClick r:id="rId2"/>
              </a:rPr>
              <a:t>.</a:t>
            </a:r>
            <a:endParaRPr lang="en-US" dirty="0"/>
          </a:p>
          <a:p>
            <a:r>
              <a:rPr lang="en-US" dirty="0"/>
              <a:t>Tobin, Thomas J. (2001). </a:t>
            </a:r>
            <a:r>
              <a:rPr lang="en-US" dirty="0">
                <a:hlinkClick r:id="rId3"/>
              </a:rPr>
              <a:t>"The Construction of the Codex in Classic- and Postclassic-Period Maya Civilization". Pittsburgh, Pennsylvania, US: Duquesne University. Archived from </a:t>
            </a:r>
            <a:r>
              <a:rPr lang="en-US" dirty="0">
                <a:hlinkClick r:id="rId4"/>
              </a:rPr>
              <a:t>the original on 2002-10-17. Retrieved </a:t>
            </a:r>
            <a:r>
              <a:rPr lang="en-US" dirty="0" smtClean="0">
                <a:hlinkClick r:id="rId4"/>
              </a:rPr>
              <a:t>2016-06-08.</a:t>
            </a:r>
            <a:endParaRPr lang="en-US" dirty="0"/>
          </a:p>
          <a:p>
            <a:r>
              <a:rPr lang="en-US" dirty="0"/>
              <a:t>Vogt, </a:t>
            </a:r>
            <a:r>
              <a:rPr lang="en-US" dirty="0" err="1"/>
              <a:t>Evon</a:t>
            </a:r>
            <a:r>
              <a:rPr lang="en-US" dirty="0"/>
              <a:t> Z. (1983). </a:t>
            </a:r>
            <a:r>
              <a:rPr lang="en-US" i="1" dirty="0" err="1"/>
              <a:t>Ofrendas</a:t>
            </a:r>
            <a:r>
              <a:rPr lang="en-US" i="1" dirty="0"/>
              <a:t> para los </a:t>
            </a:r>
            <a:r>
              <a:rPr lang="en-US" i="1" dirty="0" err="1"/>
              <a:t>dioses</a:t>
            </a:r>
            <a:r>
              <a:rPr lang="en-US" i="1" dirty="0"/>
              <a:t>: </a:t>
            </a:r>
            <a:r>
              <a:rPr lang="en-US" i="1" dirty="0" err="1"/>
              <a:t>análisis</a:t>
            </a:r>
            <a:r>
              <a:rPr lang="en-US" i="1" dirty="0"/>
              <a:t> </a:t>
            </a:r>
            <a:r>
              <a:rPr lang="en-US" i="1" dirty="0" err="1"/>
              <a:t>simbólico</a:t>
            </a:r>
            <a:r>
              <a:rPr lang="en-US" i="1" dirty="0"/>
              <a:t> de </a:t>
            </a:r>
            <a:r>
              <a:rPr lang="en-US" i="1" dirty="0" err="1"/>
              <a:t>rituales</a:t>
            </a:r>
            <a:r>
              <a:rPr lang="en-US" i="1" dirty="0"/>
              <a:t> </a:t>
            </a:r>
            <a:r>
              <a:rPr lang="en-US" i="1" dirty="0" err="1"/>
              <a:t>zinacantecos</a:t>
            </a:r>
            <a:r>
              <a:rPr lang="en-US" dirty="0"/>
              <a:t>. México: </a:t>
            </a:r>
            <a:r>
              <a:rPr lang="en-US" dirty="0" err="1"/>
              <a:t>Fondo</a:t>
            </a:r>
            <a:r>
              <a:rPr lang="en-US" dirty="0"/>
              <a:t> de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/>
              <a:t>Económica</a:t>
            </a:r>
            <a:r>
              <a:rPr lang="en-US" dirty="0"/>
              <a:t>. As cited by Alfredo </a:t>
            </a:r>
            <a:r>
              <a:rPr lang="en-US" dirty="0" err="1"/>
              <a:t>López</a:t>
            </a:r>
            <a:r>
              <a:rPr lang="en-US" dirty="0"/>
              <a:t> Austin (1997), p. 133, 148 and following.</a:t>
            </a:r>
          </a:p>
          <a:p>
            <a:endParaRPr lang="en-US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207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Background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6111" y="1318029"/>
            <a:ext cx="4999315" cy="630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The Maya Civilization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00063" y="2058583"/>
            <a:ext cx="4999315" cy="398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dirty="0" err="1" smtClean="0"/>
              <a:t>Preclassic</a:t>
            </a:r>
            <a:r>
              <a:rPr lang="en-US" sz="1800" dirty="0" smtClean="0"/>
              <a:t> period (2000 B.C. – 250 A.D.)</a:t>
            </a:r>
          </a:p>
          <a:p>
            <a:r>
              <a:rPr lang="en-US" sz="1800" dirty="0" smtClean="0"/>
              <a:t>Classic period (250 – 900 A.D.)</a:t>
            </a:r>
          </a:p>
          <a:p>
            <a:r>
              <a:rPr lang="en-US" sz="1800" dirty="0" err="1" smtClean="0"/>
              <a:t>Postclassic</a:t>
            </a:r>
            <a:r>
              <a:rPr lang="en-US" sz="1800" dirty="0" smtClean="0"/>
              <a:t> period (950 – 1539 A.D.)</a:t>
            </a:r>
          </a:p>
          <a:p>
            <a:r>
              <a:rPr lang="en-US" sz="1800" dirty="0" smtClean="0"/>
              <a:t>Contact period and Spanish conquest (1511 – 1967 A.D.)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748" y="1512506"/>
            <a:ext cx="3837383" cy="45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Tzotzil People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6111" y="1318029"/>
            <a:ext cx="6085993" cy="6300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mtClean="0"/>
              <a:t>Descendants of Palenque</a:t>
            </a:r>
            <a:r>
              <a:rPr lang="en-US" dirty="0" smtClean="0"/>
              <a:t>, 226 B.C. – 799 A.D.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185" y="1895062"/>
            <a:ext cx="6660841" cy="44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Tzotzil v. Lu</a:t>
            </a:r>
            <a:r>
              <a:rPr lang="es-ES" dirty="0" err="1" smtClean="0"/>
              <a:t>ís</a:t>
            </a:r>
            <a:r>
              <a:rPr lang="es-ES" dirty="0" smtClean="0"/>
              <a:t> Marín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6111" y="1318029"/>
            <a:ext cx="4999315" cy="630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err="1" smtClean="0"/>
              <a:t>Chamula</a:t>
            </a:r>
            <a:r>
              <a:rPr lang="en-US" dirty="0" smtClean="0"/>
              <a:t>, 1524 </a:t>
            </a:r>
            <a:r>
              <a:rPr lang="en-US" dirty="0" smtClean="0"/>
              <a:t>B.C</a:t>
            </a:r>
            <a:r>
              <a:rPr lang="en-US" dirty="0" smtClean="0"/>
              <a:t>.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3348"/>
          <a:stretch/>
        </p:blipFill>
        <p:spPr>
          <a:xfrm>
            <a:off x="1872371" y="1948070"/>
            <a:ext cx="3983839" cy="4661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9324" y="1948070"/>
            <a:ext cx="3279398" cy="473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 Analysis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69203" y="1756305"/>
            <a:ext cx="9200254" cy="473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dirty="0" smtClean="0"/>
              <a:t>Technological, military and physical inferiority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Old Word diseases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Fear of the unknown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The appeal of foreigners’ wealth and power</a:t>
            </a:r>
          </a:p>
          <a:p>
            <a:endParaRPr lang="en-US" sz="1800" dirty="0"/>
          </a:p>
          <a:p>
            <a:r>
              <a:rPr lang="en-US" sz="1800" dirty="0" smtClean="0"/>
              <a:t>Submission of the neighboring city-states</a:t>
            </a:r>
          </a:p>
          <a:p>
            <a:endParaRPr lang="en-US" sz="1800" dirty="0"/>
          </a:p>
          <a:p>
            <a:r>
              <a:rPr lang="en-US" sz="1800" dirty="0" smtClean="0"/>
              <a:t>Catholicism</a:t>
            </a:r>
            <a:endParaRPr lang="en-US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/>
          </a:p>
        </p:txBody>
      </p:sp>
      <p:sp>
        <p:nvSpPr>
          <p:cNvPr id="3" name="Rectangle 2"/>
          <p:cNvSpPr/>
          <p:nvPr/>
        </p:nvSpPr>
        <p:spPr>
          <a:xfrm>
            <a:off x="1102396" y="1296264"/>
            <a:ext cx="1790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downside: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 Analysis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02396" y="1296264"/>
            <a:ext cx="1790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downside: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560" y="1853248"/>
            <a:ext cx="5676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 Analysis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77655" y="1983713"/>
            <a:ext cx="9200254" cy="473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Deep knowledge of the treacherous, jungle terrain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Fierce warriors and masters in sophisticated guerrilla tactics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Practical, spiritual, </a:t>
            </a:r>
            <a:r>
              <a:rPr lang="en-US" dirty="0" smtClean="0"/>
              <a:t>basic </a:t>
            </a:r>
            <a:r>
              <a:rPr lang="en-US" dirty="0" smtClean="0"/>
              <a:t>notions of medicine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potential support of other city-states</a:t>
            </a:r>
          </a:p>
          <a:p>
            <a:endParaRPr lang="en-US" dirty="0"/>
          </a:p>
          <a:p>
            <a:r>
              <a:rPr lang="en-US" dirty="0" smtClean="0"/>
              <a:t>A society deeply rooted in religion</a:t>
            </a:r>
          </a:p>
          <a:p>
            <a:endParaRPr lang="en-US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1102396" y="1296264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upside: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02458" y="2594776"/>
            <a:ext cx="8256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Reassuring the </a:t>
            </a:r>
            <a:r>
              <a:rPr lang="en-US" sz="2000" dirty="0" err="1" smtClean="0"/>
              <a:t>Totzil</a:t>
            </a:r>
            <a:r>
              <a:rPr lang="en-US" sz="2000" dirty="0" smtClean="0"/>
              <a:t> People in this time of fear by highlighting the strength of their leader, warriors and society. Keep a high morale with the ultimate goal of avoiding massive capitulation to the Spanish conquistadors and securing a Tzotzil victory.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05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6111" y="1318029"/>
            <a:ext cx="7172672" cy="630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95438" y="2480076"/>
            <a:ext cx="9200254" cy="473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2239278" y="2480076"/>
            <a:ext cx="8256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Position the </a:t>
            </a:r>
            <a:r>
              <a:rPr lang="en-US" sz="2000" dirty="0" err="1"/>
              <a:t>Totzil</a:t>
            </a:r>
            <a:r>
              <a:rPr lang="en-US" sz="2000" dirty="0"/>
              <a:t> leader as the gods envoy, a strong ruler capable of achieving victory over the Spanish invaders by using extensive knowledge of local terrain and war strategies.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641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2091</TotalTime>
  <Words>511</Words>
  <Application>Microsoft Macintosh PowerPoint</Application>
  <PresentationFormat>Widescreen</PresentationFormat>
  <Paragraphs>103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Century Gothic</vt:lpstr>
      <vt:lpstr>Wingdings 3</vt:lpstr>
      <vt:lpstr>Arial</vt:lpstr>
      <vt:lpstr>Ion</vt:lpstr>
      <vt:lpstr>RESISTING THE CONQUISTADORS</vt:lpstr>
      <vt:lpstr>A Quick Background</vt:lpstr>
      <vt:lpstr>The Tzotzil People</vt:lpstr>
      <vt:lpstr>Tzotzil v. Luís Marín</vt:lpstr>
      <vt:lpstr>Situation Analysis</vt:lpstr>
      <vt:lpstr>Situation Analysis</vt:lpstr>
      <vt:lpstr>Situation Analysis</vt:lpstr>
      <vt:lpstr>Objective</vt:lpstr>
      <vt:lpstr>Strategy </vt:lpstr>
      <vt:lpstr>Audiences</vt:lpstr>
      <vt:lpstr>Messages</vt:lpstr>
      <vt:lpstr>Tactics</vt:lpstr>
      <vt:lpstr>Tactics</vt:lpstr>
      <vt:lpstr>Results</vt:lpstr>
      <vt:lpstr>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MIQUEL.MORALESMONTANCHEZ@baruchmail.cuny.edu</dc:creator>
  <cp:lastModifiedBy>MIQUEL.MORALESMONTANCHEZ@baruchmail.cuny.edu</cp:lastModifiedBy>
  <cp:revision>61</cp:revision>
  <dcterms:created xsi:type="dcterms:W3CDTF">2016-05-12T21:31:01Z</dcterms:created>
  <dcterms:modified xsi:type="dcterms:W3CDTF">2016-06-08T23:49:06Z</dcterms:modified>
</cp:coreProperties>
</file>