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64" r:id="rId4"/>
    <p:sldId id="263" r:id="rId5"/>
    <p:sldId id="257" r:id="rId6"/>
    <p:sldId id="260" r:id="rId7"/>
    <p:sldId id="261" r:id="rId8"/>
    <p:sldId id="262" r:id="rId9"/>
    <p:sldId id="259"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00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87BCF96-CFC2-4EA6-B594-786CFF7F59CB}" type="datetimeFigureOut">
              <a:rPr lang="en-US" smtClean="0"/>
              <a:t>6/6/2016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2C613C0-B77A-423E-9CE1-8799F0F4110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7BCF96-CFC2-4EA6-B594-786CFF7F59CB}" type="datetimeFigureOut">
              <a:rPr lang="en-US" smtClean="0"/>
              <a:t>6/6/2016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613C0-B77A-423E-9CE1-8799F0F4110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7BCF96-CFC2-4EA6-B594-786CFF7F59CB}" type="datetimeFigureOut">
              <a:rPr lang="en-US" smtClean="0"/>
              <a:t>6/6/2016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613C0-B77A-423E-9CE1-8799F0F4110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7BCF96-CFC2-4EA6-B594-786CFF7F59CB}" type="datetimeFigureOut">
              <a:rPr lang="en-US" smtClean="0"/>
              <a:t>6/6/2016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613C0-B77A-423E-9CE1-8799F0F4110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87BCF96-CFC2-4EA6-B594-786CFF7F59CB}" type="datetimeFigureOut">
              <a:rPr lang="en-US" smtClean="0"/>
              <a:t>6/6/2016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613C0-B77A-423E-9CE1-8799F0F4110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87BCF96-CFC2-4EA6-B594-786CFF7F59CB}" type="datetimeFigureOut">
              <a:rPr lang="en-US" smtClean="0"/>
              <a:t>6/6/2016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613C0-B77A-423E-9CE1-8799F0F4110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87BCF96-CFC2-4EA6-B594-786CFF7F59CB}" type="datetimeFigureOut">
              <a:rPr lang="en-US" smtClean="0"/>
              <a:t>6/6/2016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C613C0-B77A-423E-9CE1-8799F0F4110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87BCF96-CFC2-4EA6-B594-786CFF7F59CB}" type="datetimeFigureOut">
              <a:rPr lang="en-US" smtClean="0"/>
              <a:t>6/6/2016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C613C0-B77A-423E-9CE1-8799F0F4110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7BCF96-CFC2-4EA6-B594-786CFF7F59CB}" type="datetimeFigureOut">
              <a:rPr lang="en-US" smtClean="0"/>
              <a:t>6/6/2016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C613C0-B77A-423E-9CE1-8799F0F4110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87BCF96-CFC2-4EA6-B594-786CFF7F59CB}" type="datetimeFigureOut">
              <a:rPr lang="en-US" smtClean="0"/>
              <a:t>6/6/2016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613C0-B77A-423E-9CE1-8799F0F4110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87BCF96-CFC2-4EA6-B594-786CFF7F59CB}" type="datetimeFigureOut">
              <a:rPr lang="en-US" smtClean="0"/>
              <a:t>6/6/2016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2C613C0-B77A-423E-9CE1-8799F0F4110D}"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87BCF96-CFC2-4EA6-B594-786CFF7F59CB}" type="datetimeFigureOut">
              <a:rPr lang="en-US" smtClean="0"/>
              <a:t>6/6/2016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2C613C0-B77A-423E-9CE1-8799F0F4110D}"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PUBLIC </a:t>
            </a:r>
            <a:r>
              <a:rPr lang="en-US" dirty="0" smtClean="0"/>
              <a:t>RELATIONS </a:t>
            </a:r>
            <a:endParaRPr lang="en-US" dirty="0"/>
          </a:p>
        </p:txBody>
      </p:sp>
      <p:sp>
        <p:nvSpPr>
          <p:cNvPr id="3" name="Subtitle 2"/>
          <p:cNvSpPr>
            <a:spLocks noGrp="1"/>
          </p:cNvSpPr>
          <p:nvPr>
            <p:ph type="subTitle" idx="1"/>
          </p:nvPr>
        </p:nvSpPr>
        <p:spPr/>
        <p:txBody>
          <a:bodyPr/>
          <a:lstStyle/>
          <a:p>
            <a:r>
              <a:rPr lang="en-US" dirty="0" smtClean="0"/>
              <a:t>Art and Culture through PR eyes.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Art and culture through PR eyes.</a:t>
            </a:r>
            <a:endParaRPr lang="en-US" dirty="0"/>
          </a:p>
        </p:txBody>
      </p:sp>
      <p:sp>
        <p:nvSpPr>
          <p:cNvPr id="3" name="Content Placeholder 2"/>
          <p:cNvSpPr>
            <a:spLocks noGrp="1"/>
          </p:cNvSpPr>
          <p:nvPr>
            <p:ph idx="1"/>
          </p:nvPr>
        </p:nvSpPr>
        <p:spPr/>
        <p:txBody>
          <a:bodyPr>
            <a:normAutofit lnSpcReduction="10000"/>
          </a:bodyPr>
          <a:lstStyle/>
          <a:p>
            <a:r>
              <a:rPr lang="en-US" dirty="0" smtClean="0"/>
              <a:t>Fact - The use of art has always been foundational in building civilizations and establishing culture.</a:t>
            </a:r>
          </a:p>
          <a:p>
            <a:endParaRPr lang="en-US" dirty="0" smtClean="0"/>
          </a:p>
          <a:p>
            <a:r>
              <a:rPr lang="en-US" dirty="0" smtClean="0"/>
              <a:t>But this is Sociological topic, is it not?</a:t>
            </a:r>
          </a:p>
          <a:p>
            <a:endParaRPr lang="en-US" dirty="0"/>
          </a:p>
          <a:p>
            <a:r>
              <a:rPr lang="en-US" dirty="0" smtClean="0"/>
              <a:t>Yes-</a:t>
            </a:r>
          </a:p>
          <a:p>
            <a:r>
              <a:rPr lang="en-US" dirty="0" smtClean="0"/>
              <a:t>“Establishing norms and social facts is essential for the existence of any community.”-1 (Durkheim)</a:t>
            </a:r>
          </a:p>
          <a:p>
            <a:endParaRPr lang="en-US" dirty="0" smtClean="0"/>
          </a:p>
          <a:p>
            <a:r>
              <a:rPr lang="en-US" dirty="0" smtClean="0"/>
              <a:t>But also, maybe not – </a:t>
            </a:r>
          </a:p>
          <a:p>
            <a:endParaRPr lang="en-US" dirty="0"/>
          </a:p>
          <a:p>
            <a:endParaRPr lang="en-US" dirty="0" smtClean="0"/>
          </a:p>
          <a:p>
            <a:endParaRPr lang="en-US" dirty="0" smtClean="0"/>
          </a:p>
        </p:txBody>
      </p:sp>
      <p:sp>
        <p:nvSpPr>
          <p:cNvPr id="4" name="Curved Left Arrow 3"/>
          <p:cNvSpPr/>
          <p:nvPr/>
        </p:nvSpPr>
        <p:spPr>
          <a:xfrm>
            <a:off x="4114800" y="5791200"/>
            <a:ext cx="1295400" cy="78983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Art and culture through PR </a:t>
            </a:r>
            <a:r>
              <a:rPr lang="en-US" dirty="0" smtClean="0"/>
              <a:t>eyes.</a:t>
            </a:r>
            <a:endParaRPr lang="en-US" dirty="0"/>
          </a:p>
        </p:txBody>
      </p:sp>
      <p:sp>
        <p:nvSpPr>
          <p:cNvPr id="3" name="Content Placeholder 2"/>
          <p:cNvSpPr>
            <a:spLocks noGrp="1"/>
          </p:cNvSpPr>
          <p:nvPr>
            <p:ph idx="1"/>
          </p:nvPr>
        </p:nvSpPr>
        <p:spPr/>
        <p:txBody>
          <a:bodyPr/>
          <a:lstStyle/>
          <a:p>
            <a:r>
              <a:rPr lang="en-US"/>
              <a:t>How </a:t>
            </a:r>
            <a:r>
              <a:rPr lang="en-US" smtClean="0"/>
              <a:t>would this </a:t>
            </a:r>
            <a:r>
              <a:rPr lang="en-US" dirty="0"/>
              <a:t>work?- </a:t>
            </a:r>
            <a:endParaRPr lang="en-US" dirty="0" smtClean="0"/>
          </a:p>
          <a:p>
            <a:endParaRPr lang="en-US" dirty="0" smtClean="0"/>
          </a:p>
          <a:p>
            <a:r>
              <a:rPr lang="en-US" dirty="0" smtClean="0"/>
              <a:t>“</a:t>
            </a:r>
            <a:r>
              <a:rPr lang="en-US" dirty="0"/>
              <a:t>The conscious and intelligent manipulation of the organized habits and opinions of the masses is an important element in democratic societies. Those who manipulate this unseen mechanism of society constitute an invisible government which is the true ruling power of our country.” -2 (</a:t>
            </a:r>
            <a:r>
              <a:rPr lang="en-US" dirty="0" err="1"/>
              <a:t>Bernays</a:t>
            </a:r>
            <a:r>
              <a:rPr lang="en-US" dirty="0"/>
              <a:t>)</a:t>
            </a:r>
          </a:p>
          <a:p>
            <a:endParaRPr lang="en-US" dirty="0" smtClean="0"/>
          </a:p>
          <a:p>
            <a:r>
              <a:rPr lang="en-US" dirty="0" smtClean="0"/>
              <a:t>“democratic societies” = maybe all societies.</a:t>
            </a:r>
            <a:endParaRPr lang="en-US" dirty="0"/>
          </a:p>
        </p:txBody>
      </p:sp>
    </p:spTree>
    <p:extLst>
      <p:ext uri="{BB962C8B-B14F-4D97-AF65-F5344CB8AC3E}">
        <p14:creationId xmlns:p14="http://schemas.microsoft.com/office/powerpoint/2010/main" val="4126739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Cultural examples through history.</a:t>
            </a:r>
            <a:endParaRPr lang="en-US" dirty="0"/>
          </a:p>
        </p:txBody>
      </p:sp>
      <p:sp>
        <p:nvSpPr>
          <p:cNvPr id="3" name="Content Placeholder 2"/>
          <p:cNvSpPr>
            <a:spLocks noGrp="1"/>
          </p:cNvSpPr>
          <p:nvPr>
            <p:ph sz="half" idx="1"/>
          </p:nvPr>
        </p:nvSpPr>
        <p:spPr/>
        <p:txBody>
          <a:bodyPr/>
          <a:lstStyle/>
          <a:p>
            <a:r>
              <a:rPr lang="en-US" dirty="0" smtClean="0"/>
              <a:t>Egyptian </a:t>
            </a:r>
          </a:p>
          <a:p>
            <a:r>
              <a:rPr lang="en-US" dirty="0" smtClean="0"/>
              <a:t>Hellenic</a:t>
            </a:r>
          </a:p>
          <a:p>
            <a:r>
              <a:rPr lang="en-US" dirty="0" smtClean="0"/>
              <a:t>Chinese</a:t>
            </a:r>
          </a:p>
          <a:p>
            <a:r>
              <a:rPr lang="en-US" dirty="0" smtClean="0"/>
              <a:t>Mayan</a:t>
            </a:r>
          </a:p>
          <a:p>
            <a:endParaRPr lang="en-US" dirty="0"/>
          </a:p>
        </p:txBody>
      </p:sp>
      <p:sp>
        <p:nvSpPr>
          <p:cNvPr id="4" name="Content Placeholder 3"/>
          <p:cNvSpPr>
            <a:spLocks noGrp="1"/>
          </p:cNvSpPr>
          <p:nvPr>
            <p:ph sz="half" idx="2"/>
          </p:nvPr>
        </p:nvSpPr>
        <p:spPr/>
        <p:txBody>
          <a:bodyPr/>
          <a:lstStyle/>
          <a:p>
            <a:r>
              <a:rPr lang="en-US" dirty="0" smtClean="0"/>
              <a:t>A lot of what we know about these cultures is made possible by Art.</a:t>
            </a:r>
          </a:p>
          <a:p>
            <a:r>
              <a:rPr lang="en-US" dirty="0" smtClean="0"/>
              <a:t>Art is a Propaganda in disguise.</a:t>
            </a:r>
          </a:p>
          <a:p>
            <a:r>
              <a:rPr lang="en-US" dirty="0" smtClean="0"/>
              <a:t>Representation makes these cultures possible.</a:t>
            </a:r>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Egyptian </a:t>
            </a:r>
            <a:endParaRPr lang="en-US" dirty="0"/>
          </a:p>
        </p:txBody>
      </p:sp>
      <p:sp>
        <p:nvSpPr>
          <p:cNvPr id="3" name="Content Placeholder 2"/>
          <p:cNvSpPr>
            <a:spLocks noGrp="1"/>
          </p:cNvSpPr>
          <p:nvPr>
            <p:ph sz="half" idx="1"/>
          </p:nvPr>
        </p:nvSpPr>
        <p:spPr/>
        <p:txBody>
          <a:bodyPr/>
          <a:lstStyle/>
          <a:p>
            <a:r>
              <a:rPr lang="en-US" dirty="0" smtClean="0"/>
              <a:t>Culture of:</a:t>
            </a:r>
          </a:p>
          <a:p>
            <a:r>
              <a:rPr lang="en-US" dirty="0" smtClean="0"/>
              <a:t>Authority</a:t>
            </a:r>
          </a:p>
          <a:p>
            <a:r>
              <a:rPr lang="en-US" dirty="0" smtClean="0"/>
              <a:t>Divinity</a:t>
            </a:r>
          </a:p>
          <a:p>
            <a:r>
              <a:rPr lang="en-US" dirty="0" smtClean="0"/>
              <a:t>Kingdom</a:t>
            </a:r>
          </a:p>
          <a:p>
            <a:r>
              <a:rPr lang="en-US" dirty="0" smtClean="0"/>
              <a:t>Mass following</a:t>
            </a:r>
          </a:p>
          <a:p>
            <a:r>
              <a:rPr lang="en-US" dirty="0" smtClean="0"/>
              <a:t>Military power</a:t>
            </a:r>
            <a:endParaRPr lang="en-US" dirty="0"/>
          </a:p>
        </p:txBody>
      </p:sp>
      <p:pic>
        <p:nvPicPr>
          <p:cNvPr id="3074" name="Picture 2" descr="http://cdn.history.com/sites/2/2013/12/egyptian-pyramids-hero-AB.jpeg"/>
          <p:cNvPicPr>
            <a:picLocks noChangeAspect="1" noChangeArrowheads="1"/>
          </p:cNvPicPr>
          <p:nvPr/>
        </p:nvPicPr>
        <p:blipFill>
          <a:blip r:embed="rId2" cstate="print"/>
          <a:srcRect/>
          <a:stretch>
            <a:fillRect/>
          </a:stretch>
        </p:blipFill>
        <p:spPr bwMode="auto">
          <a:xfrm>
            <a:off x="5962650" y="1371600"/>
            <a:ext cx="3181350" cy="2381250"/>
          </a:xfrm>
          <a:prstGeom prst="rect">
            <a:avLst/>
          </a:prstGeom>
          <a:noFill/>
        </p:spPr>
      </p:pic>
      <p:sp>
        <p:nvSpPr>
          <p:cNvPr id="3076" name="AutoShape 4" descr="data:image/jpeg;base64,/9j/4AAQSkZJRgABAQAAAQABAAD/2wCEAAkGBxMTEhUSExMVFhUWFRUYFRYXFxgYFRcVFxUWFxgXGBgYHSggGBolGxYXITEhJSkrLi4uGR8zODMtNygtLisBCgoKDg0OGhAQGy0lICUtLS0tLS0tLS0tLS0tLS0tLS0tLS0tLS0rLS0tLS0tKy0tLS0tLS0tLS0tLS0tLS0tLf/AABEIAK4BIgMBIgACEQEDEQH/xAAbAAABBQEBAAAAAAAAAAAAAAABAgMEBQYAB//EAEQQAAEDAgMFBQUGAwcCBwAAAAEAAhEDIQQSMQVBUWFxBhMigZEyQqGx8BRSYsHR4SNykkNTgpOi0vEVMwcWJGSys+L/xAAaAQACAwEBAAAAAAAAAAAAAAAAAQIDBAUG/8QAJxEAAgICAQQCAgMBAQAAAAAAAAECEQMSIQQTMUEiURRhBVKRcUL/2gAMAwEAAhEDEQA/AOCUkIr0JhFLkJRQAQikogoAKKCKQHIhBEIAUlIAJFfEsZGdwbOk70m0vI0rHQjCVhoqewQ7oQpH2V33Squ/j8bL/SztS+iKiluYkEKxOyDVHBKSUQUyIUoJK5IBSWCkSuQA4EUkFEFIBSIKEoSkAtEJAKIKTAcCISAUpIArly5AwhFJXSgBSMpKKAFLkEEDM+uXLloEFEFJXJALXIBFABBRlJRCAoUEtoSWoYiuKbS87tANSToBzKjJpK2NRticZihTHFx0HTUnl89Fke1dYDKHVGl8kuHvWtFhGp42jdCv6NIuJdU9sxnEiwmGtAIMi9hOsE6wsFtXGGo8BwDXMNQO4nx6HmCD6rg9R1Lyz48I6OPEoR/ZY7I27UpPGUE/hE5oGpAbfSfVbJ3a+hU/hVmvbBBa+JIIMgwLgzuWJ2HtV1FwLQ25Ey0HTTXqV6Kyjh8Y1oqsyuiA9hbmbv3yudmdO2jXj8Fu57KrbOaXwIOhd16qveFDxPZgh8sqzUYzwCS1xaLNkGS7xA3Bm6VgMU6o05xDxr53B+vzXT/i+pv4N/8ADJ1eFVsh9ciUIXcObQQUUlEIAKUkohIBSUCkrkgFIykopAKRSZRSAUClAptEJAOyimwUqUAKXIIoAK5cikM5cuXJgZ+F0J800MiusBlGE82hKU7CkbkrAYCKJYhCdgciEEQiwHAqlmKbXxJpDMRSBjLHtzDnNvcgwB/iVoQYIBgwYPAxY+q89whdRqifapuhwP4TDvW9+crn/wAhJ9ul7NXTJbWb/uHx7pjUf9stJ94uktkzpb0XlGIINaoQSR3jy3jBeSOi9V2viXU8PVqMd7NKoQHQ4eyYIa6C10ndYTod/kLbG31C4eH2bchNc/ctV2R2tlBZnYx0jIXEgG+m4LEVapn9EGV3C+isnj2RGGSme8UtqlzclVrXPAsWAl7QfeyEBxEtF2zpO5UGPrtGI7xpbeC8AiXZvatqd56lZTYHazFSyjlZWlwDRUFwN4kcryZiFoiQ783CCTyDXCMvy+Kz4k8U7L5VKJfOCGZRtnPOTK6ZbABIiW+7uAJtBi1lIK9ViyKcVJHGnHV0cuQXKwgLBXJKUEAKBRSEWpBQpEILkgoUEQUAiAkFBRC5rVIp4clJseowlBP/AGVyIwrlHZD1GQipAwhR+ylLZD1I4RTjqULgxOwobXJzKiixUVhppPdqb3S7uVLcepCDEoOPFSTSSe7T2FRGMptzFL7td3aewUQu7TjKEqR3akUGboScgSI7MEs32t2SGllUDxOOR34rWPW0ei2WKLKNN1Z8hrRJi5MkAAcySAsnQxFTG4lgcP4YlwYDmDQ0G7haXEwJtrZc/rM8VBpmrp8bcrBt5rvsNZtgRTAMW95oNtNJXljmiLnQr33EYVppFj2uBc0tcCDlIIvv4Tqei8c7Q9n34d+QuDwRIeLB242OhBm3TiuLgyLlG6cLXBSNqjMpWGwL61RrKbS5zjYD5ngOZQwmz3PqBrWlxO4X8+Q0uvVOx+wW0WZzOdwhxcBB/DvgW36/K7JlUUVwxv2Ds/2EZRpuc52auGm/uNkEOa1ts1pvM9NEl9LiD1aSQNLw7U8yVq8LXiS32hA9N3oFnNrOY92ZjSJOhBMGdPFcX5LKm5SL0hrZ9GHOdfSLtg8dQSHC3ExyupxCfbRAAA0Aj0Xd2vUdPDtwUTk5pbSsjop8U0e7WjYpoYASoT4pJXdpOQ6I4aiGKLX2o0PDWw64DnbheDHHqruphY0uPrVZvy8e+l8l3YlrtRXhqUGKY2gpNLBjeVa5or1K0U09TwxOis2YRqebhAFB5BqJDobP4qczB8FJo0mhOmqAqJTbJpEP7OUqnh04cY1D7aErkOhxuGXHDBD7aEtuJHFR+QEarggodbDAK0fiWqNUcHKcWxNFbkXKw7gLlZuKiHRwpdoOp3BSnYARY3+vRV2HrObYPJuTDpN5kgE3A5afnLo7RJFw4H8Nxp6+USvPdR/IZJS+PCOlDp0kRn0U2aSl4jE04nMJtYmDHMHSAhThwkXBXV6Pre9Gn5MubBryQzSQ7pWXct4wu+yj7wW3cz6laKSfw5A1CffQjn0WX7TdohRDqdIg1Ygu3U+vF2tt2/glPIkrYKLbpEPt9thssoDRpDngEXd7o6gEn/EFH7G7bpMzNEse4gSQCHWcQJ3WBWPr4mXFznZpv4pMzvJmTPFbHYG2cIKRhlOnUGR0zmLiD4jcktNpjg714XVy35o6OCKiqNdgNsio0gm9tRHGZ+Kax+zcPWID6bH6wDBgmJgiCJj4JvZ216FVnjpsklwixNpu0a68OMp4UMM+GjMCTPtGD14zZc13F8GmivfsKi2m9lNlFrSIeMpzHq6c2+xnel7F2SKbcrXHL9xxE3mQHCD8U/jdiNcwtpVnNfBy3f52Jg2HEKDs7sxiIl2KzXBaIIu0zMk3myeza8j4LCmwtcHZn5Hm0tBvHEXvHDckbQ7t4MZXO3gWeJ97KdRa8QbeSkNNek6HUyQYzFs6gAZomJ/dSDtNhu+m5p0u2CD1aSiE2mKSIrWyAeIB46ru6Uqi1lw06OcSCZ9o5pHI5tN2ieawcF6vBnU4KSORlx6yaIHdJXcqzAbvEJNQ02iTYDU6AKzcr1IDaMrM7Y2tmllMw24LvvdODfml7b20apLG+GmN2hceLuXL52VIVz+o6tv4xNeHBXMgs16QvQsI+WNd95oPqJXnjBu6rcbGqTQZ0iOYJG7pvXHzSfk6EVwWbY4DqiaRKbJTrapFptuW3peva+M/9Mubp75icKMcU6HAJBEpORddOzE1Q4a43Jp7yUttNKNJPgRHhGFIA5IZU7FQyAlJzIjkRYUNwiAnQxKFLklY6GkFJ7k8EErCiqGFJNiD0jW9vhv46JJoOBiCdPrpdS6sDnrztPi14kH4LmOkjpqdCfI3Av6Lx2x2SE+i7UjpbSeZ5JdAuaSSDztujep+LrNa0ucQ0NEknd6a39Z9crX262sXNbiO6aYDBlaHCDJcXZgQTwG7zVuKck7QmtkaqkQ7TzG8JOIqBjS5zg1o1cTAHmVTDaFKpRIqVWPDJL3PZThsSS61xH1K8725tl1apmAsAA0RENvBd+IySesX1XaxddJqmuTFPp+fJou0vbCQWUSWt0NTRzv5d7Rz16LC1qrnHg28k8OSTWrQb3M+hSQSbuNvgozySk7YlFLhDVOjN46X9FqeyOw6tVznNa3KAQ52h8VvCdZ3qn2Xju6qBwDTEghwaRljdmBg9Fv+zm3WOaWhxkXJySDJu6BIEngBuWTLJl+NDh7LFgyd6+ZcQHkEGQfKNEsbArNHsgidxE25EiDruWhxeJFWgSCHPZEEHdO/jCRg8XlAEjxXAMXO/fxndqscpM0JujJ/Z6zPZ7yWmPETvkWvF5FiPVQqHaeth65DpcBZzXRryIHArX4jbAYSYbYmRz5CDu69Fju19elUIcA1lTN4vvOAaAJgDTidbKcFtw0Df2bLBdom1mzRNxGZrzlLQ6dSZBE70Ku23Ns6iYJMnwxvka3Fuapez2IpZGFgYDDcwgSZEOzTredeC01HZ1PVkhpg2PhmeE2gqtrVi4E4LG0XkODQC6LwWkyJGoE6KxeG7goVHZQYYzHLmaQJtIiGxu0AHRObSxjaLS5/QAak8Auz/H5F23b8GLqI3LgRja7KbS5xygcb+QG8rD7Y2s6seDfdbOnN3E/XNI2ttR9Z2Z1gPZbNgOXE6X/ZV0Snn6hy4Xgljw68vyKdr9c0NL9fmuI+t6LxO61/r4/WqyWX0c0QZ4/tH/K1/Zt80SIuHkacQD56lZGeH16rRdlq/ttjeDqed+WguNfJUZvBbHwaLh8P2RaRb/lJdp0R384WUkOU3kT9SpLLqIOWvxRY8iI1+gt3S9ZLHw/Bny4VPn2TcqUKZO4ql2l2gFPwtAL5vPst6wdflvVxg8U2o0Fu8THJdiHUQlwmYpYZRVtDoonh6pYwp5Jt9YN1dF480ftjR7/5qTyJeWiCg2O/ZCu+ylNDHt+/80/Tx7N7j6FVvPBf+kS7cvoUzCFODDQkHaLNxPomX7Vbz9P1Kj+RD+yH25fRJ7j6lcoX/Vuvw/Vcl+Rj/sPtT+iFS9mba3Np3SRrvKFMToYAgCNSIIAHC5+B4p7OBut6aWUepUY0Wa60m3G9+tzfmvN6s6NmY7WbYZm+zugsGUvizi6zg0H3YGWT003vbPw+DcyBhmPJnxQXkO0iHT6fBZzZ23JrlzmZn1CIhoIsNL+6AAPLVSe2/a/uKZw1LKKr2/xXtgd21w9kEe+QfIHiRGuGJ8JCnKjP9stt06jW0KNKnSY1wL3NZldUebCLTlAG/U9BNQzMdLDpr1uqik8ZwSCY89BAsNw/JWwc4tBNgSbb58X6LaoapIzOVsU1jQdyFSoHCALfU/D5oUGNnSY48fknazAQLDogiT9g7Np1C4F4YWtlts0uzNEG/Am69C7IbPo0y1xHjgtf4jBBJklp0AIA0kEa6heXYWo4EBsyeAN53CF6V2NxmalkfSqZm2aYcPDM24QSRHRZszNEFwayiylnfTc1ozaRvBgTPC6h4vB4dt5cOHiIvuMHokPqTAgjLcSPhKNXFgw1/TQm0bpF1ksmlRVVNl0iTmaTPizZj0I5afDzWF7V7L7vEEg/wnAZCBYRYsMH2hBPNekjFjfGl5DgYIE2iTfgsj2wYajWkEeAlwtEg2IJMaa34q3E2mN8jHZWjhWllSXl5L2Oa4DIBDXBwIGvKdxXoWzcITak9sb5BI5EQell5j2aouLpa8NcH04tzMgncNPMBeh19oUsOWCoXB1TOBlF/DBNzoBISyr5C9E1lOuAQ5oLdPCSSOjXWGgtyKoe0mDrVXNq928FzAHDgRwE6HhxlXVPbLTr3pPHJr1yqVR2kyoMkOE8WOF41kiPiiLcfBG69HnB2bVJju6n9Dv0UgbBrx/27cy0fmttWZucIg7rX5Qmdm4Wz5NQTUfF4GWYEWvOsnWU+6yVmQbsKrBsB1c38iVzdhVeDf6m/qtni9lhzHDMbtcLtGa4OhEGeYUHAbPeQcwIDcoAMyfA0zccTG/TyD7jaCzNnYbxfNS6Ziee5vFTdlUDRfmc9sFpENJJ1HEDh8lZNwxaak5j47ToBkYbW0kn6lQq+HkpN2TRZNx7eKLsY2RqbxaOBN5PJU/2eN6abYNJPvuHoXtHyS0Qy8+3snkQ7dJBa5rYgA65kxW2k3xeIRmDTBIN8o9ZJG5UtUkmADPj/wDk13yCrn1gc4m+cRcG/gNvPhvUljI2i6Nai0+GmTBFze5NvaJO/gl09qw3dq/XSM7oHIAR6KnxYEuFpy23aE6KSGgtdBb7X3m73ZtJk+1uViiJtFmzHuPDyun2Ys7x8EnADDOzh2JbmADpax5bAAzTaSZMapllF3dscHgyxpsRI9mZD4gwUOEhbRJ324DcExW2mdwCr217uaYJDt2kZW3Hmb6xKWalrAKtqiSSDUxlQ7zH1uSRiDxKBlNOc0auAH8wUkO0SO9PEeq5RPtlL+8p/wBYXI5FZ6ASPr91XbYr93SqVJALWOLTb2oOUeZgeamvt9fVl5b217QmvU7mmfA0mOBjV5jXgOvMrPihsyBT4nbrcMw5IdVdYTcAcSD8t6yBZVqkuyucXEkuO8zckmyl4nCML8pe4kzw1AlW+DpCnSDb7zeJuSbrrRSijLNuTM7gMSGudJiZ/LnyVrQ2iw6uaBf3hMmeXPiob9m8lGOzyTABkqzhlabReUKjXGWvaY1AMx6K0w2z3PgyxjT7z3Nbbk2c3wUHZ+HbSYGgSdTzPE8uSdfUJ3Qqn+ixfs0uy6OGpOzHEAkaw15nlpHD9StDh+1WGpn+0eYtDQ0+pddedCs7hZJ753mqZY7LVJez0+p2+YAQKVQ9XxHzVdV7eE+zQZ5kk/ILAuqvM/BIzndqo9hD3RuKvbSpupUW/wCCfzVbW7YVzIGQB2oaxoBHOxlZkl/G0JLpGqmsUROZoKG26rfZLWySfCxokneYAuhV2/Xn/uGfP8is/BvfhCPdu+uqloiO5cU9tViZNR1tJ/dTafaF49+TxmPkszG5c6kTF9PzR20Pc1J7UvnX0PPVNv7WVtzo5ySfms53J+CS5keQn80niQ+4ek7K7WyQ026kfrPwWowW1WvADgDP3vLzHkvGtk1iH8LEm0nh+q2myJt4rfDl0ConCvBNU0aTbG0DhnNcHF1J5i9yw8Cd4iSDraCrTBbTpvAJggjhy6Ki7R0C/CVJuQ0PGs+G5OnIqg7NY4xBd7P0CVBLgdJo9CxOHw5GYsYRvgZXDrlhVmI2TRLZouhwk5S4XJMmHG7dTy001TuCZmBbNnAiN1x8tFVbODg+M0kEzJOgMbx+6E2JL9mZ2qabnuZWdXZEtdTyNDR/MMxJOl5+BVcMDgbjM4fdOUkjkPFxlaf/AMQcAe7p1xrORx5GSwnzBE8wF528um/Hkr4O0J/Zp8NsnBujLiXAmwlhkmeHeD0Vq3sQ19m4oG8maVySN/jWCZVcLqy2ftyrT9l7o4b/AI6IlFr2CkahnYt7HZW4prXEEie8YXDkWyHc4JiVGq9mcfRdnZkcSLua4FxbaWy6C4WFo3b4V9s/E1MZh8pPtCWmRmbUHsmeR9RI3pHZ/alR7cjyZ0ItII5bjv5KveRLkp6VapVqPaaJY8FpcHOLXA5Q2fEzXwzpcE7lPw+EqQJAkATDpM79BxVyXvqtdTfBqMJA4mDYdCI9QVWUNqgiL8zMD9zdQlJsmiHUx1Fhh78h4FlS/MS26o8Y2kWEMxFEE2vnEDj7K11enTeyIaSTeQ0g/ksbtns5XD3d1RcWWjKQ46X8Mk6ynBp+RMh/Yx/f4b/Mf/sXKEdn1v7qr/lv/Rcr+Cu2eodudpOo4YlurzkLvutLXE9CYjzXktEG73auHo3Uev6LV7b2TWqOlmDdTEQQ094087aKmqbFxI1o1v8ALf8AoqsOsUSmn4KrAtlznWJEAHhMkwrLb9alSwDBlH2iriHOa73m0qbQ10/hLiRG8yfdRw+x6rQf4VW5m9N/6Km21s+oahJa+AABLXQN/wAyfUrSpxbKXB0UT8Y/73wV9sam4NzvMudoODf1P6KJs/ZBc6XDwtuZ3ncFdlv1CnKa8IrUHdsQ9x81xJtwSqOVxjvGTwOefgxKxNPKS3M0kRIGb8wPopEqEMdvNkQ06pk7VxFB38Co5pJENDWukkC0OaQSStLtraL2ubTqNoVX93Tzvdh6bXd4WAugta0xJshgjPsmPJIE3UvBio6qG0xR3T3jWloEjTMbKV2hwzqdSHGlBaC00gwNjeSGGJmRe9giwKlrr79T8/3QrPMouBidPofXmlMIi6YhDnfr6X4JVJ3y/RB5E/8AGiTdAHMeZRc6/MwPSSl5RE8k0d/K+/hHHggB2i7mTbjeJTdR+tvr6CGePl8EWiUhD+y3w+bzyjy1K2Oy60RrqAZHzEyFjMJZ/VazZNbheI4yQI1A6H5b1VkRdjNqfYIgwQZ6b/mfUrz3YsipkJILXEHjvBEza7StzgcUC2AdBFuGnmFh68U8ZUbFnHQxqYfvB4lUR9lq4PQtmYgkC59P3UDaThTxGpGeXDSDn1H9V0/shogXPCDE/vdDtI1pFO4kE2kA8pA3KFciTVi8ZQNfCVaN3OLfDm1zg5mj+po9V5IXGAb6D6het7Lxg0JE/wAwk+U6rCds8AKeJeGgNY4NewAQMrhceTw8eStxunRFozlR3RIY4riIIkzdL7wfQWnyU+zZdhsXDXNkzJgTrbMItrM/PcVKe7usY8gnLUAqt6OkndrmDx5wsv2ax3d1xwdb8x04ea1naYyyhXBu12V5m2V/SYhwHqs01TL4Mt6+Jy1KdcG1QBh/nboTbUtgf4Fle1ANKu6DDXjvG6xldci2niDh6dVd4VzqlEiZIGccSWifUjM3zS9rYH7XSplkBzJuWyC1wuB0IB81DwSXBj/+rFs3iN19x0uJvHl0shh+09VpAhp5aAcoCm1+yGJ08JE6Ax5xEKOeyeJH9l6Ob+ZU9oCaY/8A+a6n3R6lcoZ7LYv+6d6s/wBy5FwFTPVCEC0cUPq9kQOv11WMmEN5/FLaTxPqmw5ZHbnaFtN7mtjOXZZ32MD0/XirsOPd0Qm6RpsVTw7zFUUHGYh+Qmf8V5VRtbYGADC9zWMs7KRVLASOAzQb8ll8dtai2oRTGZzjALjmyydR6/BI2hi2YjFU2U4jMxse7laLNtxIv1K1Lp69kO4mR9gOax0Owz3PMEkkNierSVb9qMK2qGOIFAxq5z3gtG7wUvDc6noratiZqs7trajspkTaCRBkAzdhHmrnB0Xh76jgGlzWNyiYhpdxP4kZZaigrdnn/ZfY5dXbUFSl/DdLSQS0mDcAwbcxqldrcPWOIqONN8SAH5CGuysa2RaI8PyXoWI2ZQqXfRpu5lon1mUhuyqQ9lpA/C+o0fByo/ILNFdnjwwRqOaIcTI0HlJMiIWh7XvbNJoYWOFO4Mb3EA2P4dOe9bynsiiHZw05rXzPJMaTLvmmNp9n6FdxfUaS8xmcHuBsABO7QBS/ITDRHk7nyiQt3i+wLDenUI5PAd8WxHxVPiuw+Kb7Ia8fhfHwfCsWaL9kHjMk54kzr6J7OI9PyU/E9msQz2qNbyaXD1ZIUF+Ec3UFv8wj5q1TiyPbZwjd8+SQ+Z5SnGDj8Eqo3SPrRGwtWAjkmw47oS8rrICmYRsg1YrD1iHA/ty1Wn2a+HC0EwQQ4WJdFvDzWV7ogjrorbA1gPdI0tO/Q9VGXKJRTRvdlPEa3BdIkTIJk6WPOFju0pDMZJBghpMmeLdQOU6K42dtQAkX1M+ITe+mW2pVF2mfNdpvOQD+knh/Mqorks5NfsDHktsd+/dNxG6LrIdrXxi60O8Rc2SLT/DZGis+z+NsGgDh7xHrMg9FS9rGTiqp3nu//rZx00UoR+QpOiy7MbKe8Zn1HBp1BeQI5glaLt/hMzadUateWH+V4zt9CHf1LK9jNgCo7Plm/DdK9CwGLe45hMXaTrDmk+GJknUWUcrp2EbPLXbOqG/dvjjkdHrCYdhzfd9b17PUrv1EHqXD5Sm3Ypuj2G4nwsLr8CQ03UFmY2v0eOsoEQRugjyMhbemG1cM9sXcy2ntCC3dxj6C0zaeGJ8VOkSfvUxJ53F1KZhcKDIpUt05WMb8tSm52K0jAbA2kGAaWgxI3eSu9h4jK8tAOXNDYDiMrri/IEei1v2OidKbR1F/SEirhaRFy4xoABa2gkKtslun6ET19U0a7efoR8wEh+Cv/DJgx7RdPOS14HwTFSg9p9lx4ltQ28nn5FV0hkr7Q3749R+q5RZf/wC4/wBC5OkBI72N49Slg8x9c1IqYeP+f2RNHT4X/ZVhZRYirihOWnR86jj8AwLF7R7HYmrWfVHdtL3FxAcYBOsSOK9SFLfb5fJING0qcZuPgdnkjP8Aw/xLfep+rvnlUrZnYnE03tcKlIFrgRd2oM/duvSxUE5d/SyfdSteFN9RMjSRXYHDBl7B0AHLEACSAJHM+qluFyZJ43PP01Kd7iOEcAlCmOCrlNy8j4RFAKUWFPd3xF+VvyXZOZ9VELI+UpYjr9ckp7SNdOs/kktH19BAzso3TP16ok8vy+aLmxeLoSd/wRYHZRvRfSkRJjqSEqbXujlnj6/kixEJ+zaR9qlTPVjT+SYqbCwx1oUf6G/orUEDXmN27qnTpyPP9k7YWZ93ZnCH+wbPIkD4FM1OyOEi1L0fU/3rQuF4Qpt5/D6j0RvIDNO7FYY+68Hh3k/NJPYzC8a45h4j4NWnfAEceH7ppwHsENc124ix33G9PuS+xmcf2Vw7PF/6l5/C5xPwgcFAxeCwbYzYXEknQuNUW/mdUjctf/0pseEuZ/K5zfhMfBRcRSqCwrH/ABsDuA3FqnuCM7gNlYUmW4auOlcHhubWlU23uzdR9d5o4eoacNi+Y5g3xaknWVs8VUexmerSoPbGsQ7yGW3qUMBi6DwAxtVkmBlcQOOkwN25Wxn7RGSZi+zOwKxqO75tRjWgl2cuaBHEOsV6DhqtvBWDhAscjhG60Ax+il0qFQ3bXdc6Pa0jXTw5eaYxOErC724eoBqcuU+XhPzRJ2RTsGerwpOH4Wln+ppKYO0WtdDmtBtpUE35PAULDbRoOJGSo1wscj3NHl4vyVqzAPeP4dd40tVa2oN3DKd6r4JOl5C2uw6NgnUwwzuk5CJRJHGOoqAfEkKtdSe322UXCTdstMjfoY0470xg8XSe/uwKrCTlkOmCXAe8TyugepagO1aA7o5hP+poPNRjtOD4mvBHFj7ebTCXicFVEllblD25tRycOI3KOW4gCf4b2xvLmneNMpi/NAKiTS2kDpFuEt9fCnKuOnQOvrDmn4F3xVNUxlOmQC14Jt4KryJ0HtGyssPFUHLVqi3v5XaTwjgd6HEOEODF/hrf5bv1XJo4ap/et/yv/wBopUPZ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data:image/jpeg;base64,/9j/4AAQSkZJRgABAQAAAQABAAD/2wCEAAkGBxMTEhUSExMVFhUWFRUYFRYXFxgYFRcVFxUWFxgXGBgYHSggGBolGxYXITEhJSkrLi4uGR8zODMtNygtLisBCgoKDg0OGhAQGy0lICUtLS0tLS0tLS0tLS0tLS0tLS0tLS0tLS0rLS0tLS0tKy0tLS0tLS0tLS0tLS0tLS0tLf/AABEIAK4BIgMBIgACEQEDEQH/xAAbAAABBQEBAAAAAAAAAAAAAAABAgMEBQYAB//EAEQQAAEDAgMFBQUGAwcCBwAAAAEAAhEDIQQSMQVBUWFxBhMigZEyQqGx8BRSYsHR4SNykkNTgpOi0vEVMwcWJGSys+L/xAAaAQACAwEBAAAAAAAAAAAAAAAAAQIDBAUG/8QAJxEAAgICAQQCAgMBAQAAAAAAAAECEQMSIQQTMUEiURRhBVKRcUL/2gAMAwEAAhEDEQA/AOCUkIr0JhFLkJRQAQikogoAKKCKQHIhBEIAUlIAJFfEsZGdwbOk70m0vI0rHQjCVhoqewQ7oQpH2V33Squ/j8bL/SztS+iKiluYkEKxOyDVHBKSUQUyIUoJK5IBSWCkSuQA4EUkFEFIBSIKEoSkAtEJAKIKTAcCISAUpIArly5AwhFJXSgBSMpKKAFLkEEDM+uXLloEFEFJXJALXIBFABBRlJRCAoUEtoSWoYiuKbS87tANSToBzKjJpK2NRticZihTHFx0HTUnl89Fke1dYDKHVGl8kuHvWtFhGp42jdCv6NIuJdU9sxnEiwmGtAIMi9hOsE6wsFtXGGo8BwDXMNQO4nx6HmCD6rg9R1Lyz48I6OPEoR/ZY7I27UpPGUE/hE5oGpAbfSfVbJ3a+hU/hVmvbBBa+JIIMgwLgzuWJ2HtV1FwLQ25Ey0HTTXqV6Kyjh8Y1oqsyuiA9hbmbv3yudmdO2jXj8Fu57KrbOaXwIOhd16qveFDxPZgh8sqzUYzwCS1xaLNkGS7xA3Bm6VgMU6o05xDxr53B+vzXT/i+pv4N/8ADJ1eFVsh9ciUIXcObQQUUlEIAKUkohIBSUCkrkgFIykopAKRSZRSAUClAptEJAOyimwUqUAKXIIoAK5cikM5cuXJgZ+F0J800MiusBlGE82hKU7CkbkrAYCKJYhCdgciEEQiwHAqlmKbXxJpDMRSBjLHtzDnNvcgwB/iVoQYIBgwYPAxY+q89whdRqifapuhwP4TDvW9+crn/wAhJ9ul7NXTJbWb/uHx7pjUf9stJ94uktkzpb0XlGIINaoQSR3jy3jBeSOi9V2viXU8PVqMd7NKoQHQ4eyYIa6C10ndYTod/kLbG31C4eH2bchNc/ctV2R2tlBZnYx0jIXEgG+m4LEVapn9EGV3C+isnj2RGGSme8UtqlzclVrXPAsWAl7QfeyEBxEtF2zpO5UGPrtGI7xpbeC8AiXZvatqd56lZTYHazFSyjlZWlwDRUFwN4kcryZiFoiQ783CCTyDXCMvy+Kz4k8U7L5VKJfOCGZRtnPOTK6ZbABIiW+7uAJtBi1lIK9ViyKcVJHGnHV0cuQXKwgLBXJKUEAKBRSEWpBQpEILkgoUEQUAiAkFBRC5rVIp4clJseowlBP/AGVyIwrlHZD1GQipAwhR+ylLZD1I4RTjqULgxOwobXJzKiixUVhppPdqb3S7uVLcepCDEoOPFSTSSe7T2FRGMptzFL7td3aewUQu7TjKEqR3akUGboScgSI7MEs32t2SGllUDxOOR34rWPW0ei2WKLKNN1Z8hrRJi5MkAAcySAsnQxFTG4lgcP4YlwYDmDQ0G7haXEwJtrZc/rM8VBpmrp8bcrBt5rvsNZtgRTAMW95oNtNJXljmiLnQr33EYVppFj2uBc0tcCDlIIvv4Tqei8c7Q9n34d+QuDwRIeLB242OhBm3TiuLgyLlG6cLXBSNqjMpWGwL61RrKbS5zjYD5ngOZQwmz3PqBrWlxO4X8+Q0uvVOx+wW0WZzOdwhxcBB/DvgW36/K7JlUUVwxv2Ds/2EZRpuc52auGm/uNkEOa1ts1pvM9NEl9LiD1aSQNLw7U8yVq8LXiS32hA9N3oFnNrOY92ZjSJOhBMGdPFcX5LKm5SL0hrZ9GHOdfSLtg8dQSHC3ExyupxCfbRAAA0Aj0Xd2vUdPDtwUTk5pbSsjop8U0e7WjYpoYASoT4pJXdpOQ6I4aiGKLX2o0PDWw64DnbheDHHqruphY0uPrVZvy8e+l8l3YlrtRXhqUGKY2gpNLBjeVa5or1K0U09TwxOis2YRqebhAFB5BqJDobP4qczB8FJo0mhOmqAqJTbJpEP7OUqnh04cY1D7aErkOhxuGXHDBD7aEtuJHFR+QEarggodbDAK0fiWqNUcHKcWxNFbkXKw7gLlZuKiHRwpdoOp3BSnYARY3+vRV2HrObYPJuTDpN5kgE3A5afnLo7RJFw4H8Nxp6+USvPdR/IZJS+PCOlDp0kRn0U2aSl4jE04nMJtYmDHMHSAhThwkXBXV6Pre9Gn5MubBryQzSQ7pWXct4wu+yj7wW3cz6laKSfw5A1CffQjn0WX7TdohRDqdIg1Ygu3U+vF2tt2/glPIkrYKLbpEPt9thssoDRpDngEXd7o6gEn/EFH7G7bpMzNEse4gSQCHWcQJ3WBWPr4mXFznZpv4pMzvJmTPFbHYG2cIKRhlOnUGR0zmLiD4jcktNpjg714XVy35o6OCKiqNdgNsio0gm9tRHGZ+Kax+zcPWID6bH6wDBgmJgiCJj4JvZ216FVnjpsklwixNpu0a68OMp4UMM+GjMCTPtGD14zZc13F8GmivfsKi2m9lNlFrSIeMpzHq6c2+xnel7F2SKbcrXHL9xxE3mQHCD8U/jdiNcwtpVnNfBy3f52Jg2HEKDs7sxiIl2KzXBaIIu0zMk3myeza8j4LCmwtcHZn5Hm0tBvHEXvHDckbQ7t4MZXO3gWeJ97KdRa8QbeSkNNek6HUyQYzFs6gAZomJ/dSDtNhu+m5p0u2CD1aSiE2mKSIrWyAeIB46ru6Uqi1lw06OcSCZ9o5pHI5tN2ieawcF6vBnU4KSORlx6yaIHdJXcqzAbvEJNQ02iTYDU6AKzcr1IDaMrM7Y2tmllMw24LvvdODfml7b20apLG+GmN2hceLuXL52VIVz+o6tv4xNeHBXMgs16QvQsI+WNd95oPqJXnjBu6rcbGqTQZ0iOYJG7pvXHzSfk6EVwWbY4DqiaRKbJTrapFptuW3peva+M/9Mubp75icKMcU6HAJBEpORddOzE1Q4a43Jp7yUttNKNJPgRHhGFIA5IZU7FQyAlJzIjkRYUNwiAnQxKFLklY6GkFJ7k8EErCiqGFJNiD0jW9vhv46JJoOBiCdPrpdS6sDnrztPi14kH4LmOkjpqdCfI3Av6Lx2x2SE+i7UjpbSeZ5JdAuaSSDztujep+LrNa0ucQ0NEknd6a39Z9crX262sXNbiO6aYDBlaHCDJcXZgQTwG7zVuKck7QmtkaqkQ7TzG8JOIqBjS5zg1o1cTAHmVTDaFKpRIqVWPDJL3PZThsSS61xH1K8725tl1apmAsAA0RENvBd+IySesX1XaxddJqmuTFPp+fJou0vbCQWUSWt0NTRzv5d7Rz16LC1qrnHg28k8OSTWrQb3M+hSQSbuNvgozySk7YlFLhDVOjN46X9FqeyOw6tVznNa3KAQ52h8VvCdZ3qn2Xju6qBwDTEghwaRljdmBg9Fv+zm3WOaWhxkXJySDJu6BIEngBuWTLJl+NDh7LFgyd6+ZcQHkEGQfKNEsbArNHsgidxE25EiDruWhxeJFWgSCHPZEEHdO/jCRg8XlAEjxXAMXO/fxndqscpM0JujJ/Z6zPZ7yWmPETvkWvF5FiPVQqHaeth65DpcBZzXRryIHArX4jbAYSYbYmRz5CDu69Fju19elUIcA1lTN4vvOAaAJgDTidbKcFtw0Df2bLBdom1mzRNxGZrzlLQ6dSZBE70Ku23Ns6iYJMnwxvka3Fuapez2IpZGFgYDDcwgSZEOzTredeC01HZ1PVkhpg2PhmeE2gqtrVi4E4LG0XkODQC6LwWkyJGoE6KxeG7goVHZQYYzHLmaQJtIiGxu0AHRObSxjaLS5/QAak8Auz/H5F23b8GLqI3LgRja7KbS5xygcb+QG8rD7Y2s6seDfdbOnN3E/XNI2ttR9Z2Z1gPZbNgOXE6X/ZV0Snn6hy4Xgljw68vyKdr9c0NL9fmuI+t6LxO61/r4/WqyWX0c0QZ4/tH/K1/Zt80SIuHkacQD56lZGeH16rRdlq/ttjeDqed+WguNfJUZvBbHwaLh8P2RaRb/lJdp0R384WUkOU3kT9SpLLqIOWvxRY8iI1+gt3S9ZLHw/Bny4VPn2TcqUKZO4ql2l2gFPwtAL5vPst6wdflvVxg8U2o0Fu8THJdiHUQlwmYpYZRVtDoonh6pYwp5Jt9YN1dF480ftjR7/5qTyJeWiCg2O/ZCu+ylNDHt+/80/Tx7N7j6FVvPBf+kS7cvoUzCFODDQkHaLNxPomX7Vbz9P1Kj+RD+yH25fRJ7j6lcoX/Vuvw/Vcl+Rj/sPtT+iFS9mba3Np3SRrvKFMToYAgCNSIIAHC5+B4p7OBut6aWUepUY0Wa60m3G9+tzfmvN6s6NmY7WbYZm+zugsGUvizi6zg0H3YGWT003vbPw+DcyBhmPJnxQXkO0iHT6fBZzZ23JrlzmZn1CIhoIsNL+6AAPLVSe2/a/uKZw1LKKr2/xXtgd21w9kEe+QfIHiRGuGJ8JCnKjP9stt06jW0KNKnSY1wL3NZldUebCLTlAG/U9BNQzMdLDpr1uqik8ZwSCY89BAsNw/JWwc4tBNgSbb58X6LaoapIzOVsU1jQdyFSoHCALfU/D5oUGNnSY48fknazAQLDogiT9g7Np1C4F4YWtlts0uzNEG/Am69C7IbPo0y1xHjgtf4jBBJklp0AIA0kEa6heXYWo4EBsyeAN53CF6V2NxmalkfSqZm2aYcPDM24QSRHRZszNEFwayiylnfTc1ozaRvBgTPC6h4vB4dt5cOHiIvuMHokPqTAgjLcSPhKNXFgw1/TQm0bpF1ksmlRVVNl0iTmaTPizZj0I5afDzWF7V7L7vEEg/wnAZCBYRYsMH2hBPNekjFjfGl5DgYIE2iTfgsj2wYajWkEeAlwtEg2IJMaa34q3E2mN8jHZWjhWllSXl5L2Oa4DIBDXBwIGvKdxXoWzcITak9sb5BI5EQell5j2aouLpa8NcH04tzMgncNPMBeh19oUsOWCoXB1TOBlF/DBNzoBISyr5C9E1lOuAQ5oLdPCSSOjXWGgtyKoe0mDrVXNq928FzAHDgRwE6HhxlXVPbLTr3pPHJr1yqVR2kyoMkOE8WOF41kiPiiLcfBG69HnB2bVJju6n9Dv0UgbBrx/27cy0fmttWZucIg7rX5Qmdm4Wz5NQTUfF4GWYEWvOsnWU+6yVmQbsKrBsB1c38iVzdhVeDf6m/qtni9lhzHDMbtcLtGa4OhEGeYUHAbPeQcwIDcoAMyfA0zccTG/TyD7jaCzNnYbxfNS6Ziee5vFTdlUDRfmc9sFpENJJ1HEDh8lZNwxaak5j47ToBkYbW0kn6lQq+HkpN2TRZNx7eKLsY2RqbxaOBN5PJU/2eN6abYNJPvuHoXtHyS0Qy8+3snkQ7dJBa5rYgA65kxW2k3xeIRmDTBIN8o9ZJG5UtUkmADPj/wDk13yCrn1gc4m+cRcG/gNvPhvUljI2i6Nai0+GmTBFze5NvaJO/gl09qw3dq/XSM7oHIAR6KnxYEuFpy23aE6KSGgtdBb7X3m73ZtJk+1uViiJtFmzHuPDyun2Ys7x8EnADDOzh2JbmADpax5bAAzTaSZMapllF3dscHgyxpsRI9mZD4gwUOEhbRJ324DcExW2mdwCr217uaYJDt2kZW3Hmb6xKWalrAKtqiSSDUxlQ7zH1uSRiDxKBlNOc0auAH8wUkO0SO9PEeq5RPtlL+8p/wBYXI5FZ6ASPr91XbYr93SqVJALWOLTb2oOUeZgeamvt9fVl5b217QmvU7mmfA0mOBjV5jXgOvMrPihsyBT4nbrcMw5IdVdYTcAcSD8t6yBZVqkuyucXEkuO8zckmyl4nCML8pe4kzw1AlW+DpCnSDb7zeJuSbrrRSijLNuTM7gMSGudJiZ/LnyVrQ2iw6uaBf3hMmeXPiob9m8lGOzyTABkqzhlabReUKjXGWvaY1AMx6K0w2z3PgyxjT7z3Nbbk2c3wUHZ+HbSYGgSdTzPE8uSdfUJ3Qqn+ixfs0uy6OGpOzHEAkaw15nlpHD9StDh+1WGpn+0eYtDQ0+pddedCs7hZJ753mqZY7LVJez0+p2+YAQKVQ9XxHzVdV7eE+zQZ5kk/ILAuqvM/BIzndqo9hD3RuKvbSpupUW/wCCfzVbW7YVzIGQB2oaxoBHOxlZkl/G0JLpGqmsUROZoKG26rfZLWySfCxokneYAuhV2/Xn/uGfP8is/BvfhCPdu+uqloiO5cU9tViZNR1tJ/dTafaF49+TxmPkszG5c6kTF9PzR20Pc1J7UvnX0PPVNv7WVtzo5ySfms53J+CS5keQn80niQ+4ek7K7WyQ026kfrPwWowW1WvADgDP3vLzHkvGtk1iH8LEm0nh+q2myJt4rfDl0ConCvBNU0aTbG0DhnNcHF1J5i9yw8Cd4iSDraCrTBbTpvAJggjhy6Ki7R0C/CVJuQ0PGs+G5OnIqg7NY4xBd7P0CVBLgdJo9CxOHw5GYsYRvgZXDrlhVmI2TRLZouhwk5S4XJMmHG7dTy001TuCZmBbNnAiN1x8tFVbODg+M0kEzJOgMbx+6E2JL9mZ2qabnuZWdXZEtdTyNDR/MMxJOl5+BVcMDgbjM4fdOUkjkPFxlaf/AMQcAe7p1xrORx5GSwnzBE8wF528um/Hkr4O0J/Zp8NsnBujLiXAmwlhkmeHeD0Vq3sQ19m4oG8maVySN/jWCZVcLqy2ftyrT9l7o4b/AI6IlFr2CkahnYt7HZW4prXEEie8YXDkWyHc4JiVGq9mcfRdnZkcSLua4FxbaWy6C4WFo3b4V9s/E1MZh8pPtCWmRmbUHsmeR9RI3pHZ/alR7cjyZ0ItII5bjv5KveRLkp6VapVqPaaJY8FpcHOLXA5Q2fEzXwzpcE7lPw+EqQJAkATDpM79BxVyXvqtdTfBqMJA4mDYdCI9QVWUNqgiL8zMD9zdQlJsmiHUx1Fhh78h4FlS/MS26o8Y2kWEMxFEE2vnEDj7K11enTeyIaSTeQ0g/ksbtns5XD3d1RcWWjKQ46X8Mk6ynBp+RMh/Yx/f4b/Mf/sXKEdn1v7qr/lv/Rcr+Cu2eodudpOo4YlurzkLvutLXE9CYjzXktEG73auHo3Uev6LV7b2TWqOlmDdTEQQ094087aKmqbFxI1o1v8ALf8AoqsOsUSmn4KrAtlznWJEAHhMkwrLb9alSwDBlH2iriHOa73m0qbQ10/hLiRG8yfdRw+x6rQf4VW5m9N/6Km21s+oahJa+AABLXQN/wAyfUrSpxbKXB0UT8Y/73wV9sam4NzvMudoODf1P6KJs/ZBc6XDwtuZ3ncFdlv1CnKa8IrUHdsQ9x81xJtwSqOVxjvGTwOefgxKxNPKS3M0kRIGb8wPopEqEMdvNkQ06pk7VxFB38Co5pJENDWukkC0OaQSStLtraL2ubTqNoVX93Tzvdh6bXd4WAugta0xJshgjPsmPJIE3UvBio6qG0xR3T3jWloEjTMbKV2hwzqdSHGlBaC00gwNjeSGGJmRe9giwKlrr79T8/3QrPMouBidPofXmlMIi6YhDnfr6X4JVJ3y/RB5E/8AGiTdAHMeZRc6/MwPSSl5RE8k0d/K+/hHHggB2i7mTbjeJTdR+tvr6CGePl8EWiUhD+y3w+bzyjy1K2Oy60RrqAZHzEyFjMJZ/VazZNbheI4yQI1A6H5b1VkRdjNqfYIgwQZ6b/mfUrz3YsipkJILXEHjvBEza7StzgcUC2AdBFuGnmFh68U8ZUbFnHQxqYfvB4lUR9lq4PQtmYgkC59P3UDaThTxGpGeXDSDn1H9V0/shogXPCDE/vdDtI1pFO4kE2kA8pA3KFciTVi8ZQNfCVaN3OLfDm1zg5mj+po9V5IXGAb6D6het7Lxg0JE/wAwk+U6rCds8AKeJeGgNY4NewAQMrhceTw8eStxunRFozlR3RIY4riIIkzdL7wfQWnyU+zZdhsXDXNkzJgTrbMItrM/PcVKe7usY8gnLUAqt6OkndrmDx5wsv2ax3d1xwdb8x04ea1naYyyhXBu12V5m2V/SYhwHqs01TL4Mt6+Jy1KdcG1QBh/nboTbUtgf4Fle1ANKu6DDXjvG6xldci2niDh6dVd4VzqlEiZIGccSWifUjM3zS9rYH7XSplkBzJuWyC1wuB0IB81DwSXBj/+rFs3iN19x0uJvHl0shh+09VpAhp5aAcoCm1+yGJ08JE6Ax5xEKOeyeJH9l6Ob+ZU9oCaY/8A+a6n3R6lcoZ7LYv+6d6s/wBy5FwFTPVCEC0cUPq9kQOv11WMmEN5/FLaTxPqmw5ZHbnaFtN7mtjOXZZ32MD0/XirsOPd0Qm6RpsVTw7zFUUHGYh+Qmf8V5VRtbYGADC9zWMs7KRVLASOAzQb8ll8dtai2oRTGZzjALjmyydR6/BI2hi2YjFU2U4jMxse7laLNtxIv1K1Lp69kO4mR9gOax0Owz3PMEkkNierSVb9qMK2qGOIFAxq5z3gtG7wUvDc6noratiZqs7trajspkTaCRBkAzdhHmrnB0Xh76jgGlzWNyiYhpdxP4kZZaigrdnn/ZfY5dXbUFSl/DdLSQS0mDcAwbcxqldrcPWOIqONN8SAH5CGuysa2RaI8PyXoWI2ZQqXfRpu5lon1mUhuyqQ9lpA/C+o0fByo/ILNFdnjwwRqOaIcTI0HlJMiIWh7XvbNJoYWOFO4Mb3EA2P4dOe9bynsiiHZw05rXzPJMaTLvmmNp9n6FdxfUaS8xmcHuBsABO7QBS/ITDRHk7nyiQt3i+wLDenUI5PAd8WxHxVPiuw+Kb7Ia8fhfHwfCsWaL9kHjMk54kzr6J7OI9PyU/E9msQz2qNbyaXD1ZIUF+Ec3UFv8wj5q1TiyPbZwjd8+SQ+Z5SnGDj8Eqo3SPrRGwtWAjkmw47oS8rrICmYRsg1YrD1iHA/ty1Wn2a+HC0EwQQ4WJdFvDzWV7ogjrorbA1gPdI0tO/Q9VGXKJRTRvdlPEa3BdIkTIJk6WPOFju0pDMZJBghpMmeLdQOU6K42dtQAkX1M+ITe+mW2pVF2mfNdpvOQD+knh/Mqorks5NfsDHktsd+/dNxG6LrIdrXxi60O8Rc2SLT/DZGis+z+NsGgDh7xHrMg9FS9rGTiqp3nu//rZx00UoR+QpOiy7MbKe8Zn1HBp1BeQI5glaLt/hMzadUateWH+V4zt9CHf1LK9jNgCo7Plm/DdK9CwGLe45hMXaTrDmk+GJknUWUcrp2EbPLXbOqG/dvjjkdHrCYdhzfd9b17PUrv1EHqXD5Sm3Ypuj2G4nwsLr8CQ03UFmY2v0eOsoEQRugjyMhbemG1cM9sXcy2ntCC3dxj6C0zaeGJ8VOkSfvUxJ53F1KZhcKDIpUt05WMb8tSm52K0jAbA2kGAaWgxI3eSu9h4jK8tAOXNDYDiMrri/IEei1v2OidKbR1F/SEirhaRFy4xoABa2gkKtslun6ET19U0a7efoR8wEh+Cv/DJgx7RdPOS14HwTFSg9p9lx4ltQ28nn5FV0hkr7Q3749R+q5RZf/wC4/wBC5OkBI72N49Slg8x9c1IqYeP+f2RNHT4X/ZVhZRYirihOWnR86jj8AwLF7R7HYmrWfVHdtL3FxAcYBOsSOK9SFLfb5fJING0qcZuPgdnkjP8Aw/xLfep+rvnlUrZnYnE03tcKlIFrgRd2oM/duvSxUE5d/SyfdSteFN9RMjSRXYHDBl7B0AHLEACSAJHM+qluFyZJ43PP01Kd7iOEcAlCmOCrlNy8j4RFAKUWFPd3xF+VvyXZOZ9VELI+UpYjr9ckp7SNdOs/kktH19BAzso3TP16ok8vy+aLmxeLoSd/wRYHZRvRfSkRJjqSEqbXujlnj6/kixEJ+zaR9qlTPVjT+SYqbCwx1oUf6G/orUEDXmN27qnTpyPP9k7YWZ93ZnCH+wbPIkD4FM1OyOEi1L0fU/3rQuF4Qpt5/D6j0RvIDNO7FYY+68Hh3k/NJPYzC8a45h4j4NWnfAEceH7ppwHsENc124ix33G9PuS+xmcf2Vw7PF/6l5/C5xPwgcFAxeCwbYzYXEknQuNUW/mdUjctf/0pseEuZ/K5zfhMfBRcRSqCwrH/ABsDuA3FqnuCM7gNlYUmW4auOlcHhubWlU23uzdR9d5o4eoacNi+Y5g3xaknWVs8VUexmerSoPbGsQ7yGW3qUMBi6DwAxtVkmBlcQOOkwN25Wxn7RGSZi+zOwKxqO75tRjWgl2cuaBHEOsV6DhqtvBWDhAscjhG60Ax+il0qFQ3bXdc6Pa0jXTw5eaYxOErC724eoBqcuU+XhPzRJ2RTsGerwpOH4Wln+ppKYO0WtdDmtBtpUE35PAULDbRoOJGSo1wscj3NHl4vyVqzAPeP4dd40tVa2oN3DKd6r4JOl5C2uw6NgnUwwzuk5CJRJHGOoqAfEkKtdSe322UXCTdstMjfoY0470xg8XSe/uwKrCTlkOmCXAe8TyugepagO1aA7o5hP+poPNRjtOD4mvBHFj7ebTCXicFVEllblD25tRycOI3KOW4gCf4b2xvLmneNMpi/NAKiTS2kDpFuEt9fCnKuOnQOvrDmn4F3xVNUxlOmQC14Jt4KryJ0HtGyssPFUHLVqi3v5XaTwjgd6HEOEODF/hrf5bv1XJo4ap/et/yv/wBopUPZ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0" name="AutoShape 8" descr="data:image/jpeg;base64,/9j/4AAQSkZJRgABAQAAAQABAAD/2wCEAAkGBxMTEhUSExMVFhUWFRUYFRYXFxgYFRcVFxUWFxgXGBgYHSggGBolGxYXITEhJSkrLi4uGR8zODMtNygtLisBCgoKDg0OGhAQGy0lICUtLS0tLS0tLS0tLS0tLS0tLS0tLS0tLS0rLS0tLS0tKy0tLS0tLS0tLS0tLS0tLS0tLf/AABEIAK4BIgMBIgACEQEDEQH/xAAbAAABBQEBAAAAAAAAAAAAAAABAgMEBQYAB//EAEQQAAEDAgMFBQUGAwcCBwAAAAEAAhEDIQQSMQVBUWFxBhMigZEyQqGx8BRSYsHR4SNykkNTgpOi0vEVMwcWJGSys+L/xAAaAQACAwEBAAAAAAAAAAAAAAAAAQIDBAUG/8QAJxEAAgICAQQCAgMBAQAAAAAAAAECEQMSIQQTMUEiURRhBVKRcUL/2gAMAwEAAhEDEQA/AOCUkIr0JhFLkJRQAQikogoAKKCKQHIhBEIAUlIAJFfEsZGdwbOk70m0vI0rHQjCVhoqewQ7oQpH2V33Squ/j8bL/SztS+iKiluYkEKxOyDVHBKSUQUyIUoJK5IBSWCkSuQA4EUkFEFIBSIKEoSkAtEJAKIKTAcCISAUpIArly5AwhFJXSgBSMpKKAFLkEEDM+uXLloEFEFJXJALXIBFABBRlJRCAoUEtoSWoYiuKbS87tANSToBzKjJpK2NRticZihTHFx0HTUnl89Fke1dYDKHVGl8kuHvWtFhGp42jdCv6NIuJdU9sxnEiwmGtAIMi9hOsE6wsFtXGGo8BwDXMNQO4nx6HmCD6rg9R1Lyz48I6OPEoR/ZY7I27UpPGUE/hE5oGpAbfSfVbJ3a+hU/hVmvbBBa+JIIMgwLgzuWJ2HtV1FwLQ25Ey0HTTXqV6Kyjh8Y1oqsyuiA9hbmbv3yudmdO2jXj8Fu57KrbOaXwIOhd16qveFDxPZgh8sqzUYzwCS1xaLNkGS7xA3Bm6VgMU6o05xDxr53B+vzXT/i+pv4N/8ADJ1eFVsh9ciUIXcObQQUUlEIAKUkohIBSUCkrkgFIykopAKRSZRSAUClAptEJAOyimwUqUAKXIIoAK5cikM5cuXJgZ+F0J800MiusBlGE82hKU7CkbkrAYCKJYhCdgciEEQiwHAqlmKbXxJpDMRSBjLHtzDnNvcgwB/iVoQYIBgwYPAxY+q89whdRqifapuhwP4TDvW9+crn/wAhJ9ul7NXTJbWb/uHx7pjUf9stJ94uktkzpb0XlGIINaoQSR3jy3jBeSOi9V2viXU8PVqMd7NKoQHQ4eyYIa6C10ndYTod/kLbG31C4eH2bchNc/ctV2R2tlBZnYx0jIXEgG+m4LEVapn9EGV3C+isnj2RGGSme8UtqlzclVrXPAsWAl7QfeyEBxEtF2zpO5UGPrtGI7xpbeC8AiXZvatqd56lZTYHazFSyjlZWlwDRUFwN4kcryZiFoiQ783CCTyDXCMvy+Kz4k8U7L5VKJfOCGZRtnPOTK6ZbABIiW+7uAJtBi1lIK9ViyKcVJHGnHV0cuQXKwgLBXJKUEAKBRSEWpBQpEILkgoUEQUAiAkFBRC5rVIp4clJseowlBP/AGVyIwrlHZD1GQipAwhR+ylLZD1I4RTjqULgxOwobXJzKiixUVhppPdqb3S7uVLcepCDEoOPFSTSSe7T2FRGMptzFL7td3aewUQu7TjKEqR3akUGboScgSI7MEs32t2SGllUDxOOR34rWPW0ei2WKLKNN1Z8hrRJi5MkAAcySAsnQxFTG4lgcP4YlwYDmDQ0G7haXEwJtrZc/rM8VBpmrp8bcrBt5rvsNZtgRTAMW95oNtNJXljmiLnQr33EYVppFj2uBc0tcCDlIIvv4Tqei8c7Q9n34d+QuDwRIeLB242OhBm3TiuLgyLlG6cLXBSNqjMpWGwL61RrKbS5zjYD5ngOZQwmz3PqBrWlxO4X8+Q0uvVOx+wW0WZzOdwhxcBB/DvgW36/K7JlUUVwxv2Ds/2EZRpuc52auGm/uNkEOa1ts1pvM9NEl9LiD1aSQNLw7U8yVq8LXiS32hA9N3oFnNrOY92ZjSJOhBMGdPFcX5LKm5SL0hrZ9GHOdfSLtg8dQSHC3ExyupxCfbRAAA0Aj0Xd2vUdPDtwUTk5pbSsjop8U0e7WjYpoYASoT4pJXdpOQ6I4aiGKLX2o0PDWw64DnbheDHHqruphY0uPrVZvy8e+l8l3YlrtRXhqUGKY2gpNLBjeVa5or1K0U09TwxOis2YRqebhAFB5BqJDobP4qczB8FJo0mhOmqAqJTbJpEP7OUqnh04cY1D7aErkOhxuGXHDBD7aEtuJHFR+QEarggodbDAK0fiWqNUcHKcWxNFbkXKw7gLlZuKiHRwpdoOp3BSnYARY3+vRV2HrObYPJuTDpN5kgE3A5afnLo7RJFw4H8Nxp6+USvPdR/IZJS+PCOlDp0kRn0U2aSl4jE04nMJtYmDHMHSAhThwkXBXV6Pre9Gn5MubBryQzSQ7pWXct4wu+yj7wW3cz6laKSfw5A1CffQjn0WX7TdohRDqdIg1Ygu3U+vF2tt2/glPIkrYKLbpEPt9thssoDRpDngEXd7o6gEn/EFH7G7bpMzNEse4gSQCHWcQJ3WBWPr4mXFznZpv4pMzvJmTPFbHYG2cIKRhlOnUGR0zmLiD4jcktNpjg714XVy35o6OCKiqNdgNsio0gm9tRHGZ+Kax+zcPWID6bH6wDBgmJgiCJj4JvZ216FVnjpsklwixNpu0a68OMp4UMM+GjMCTPtGD14zZc13F8GmivfsKi2m9lNlFrSIeMpzHq6c2+xnel7F2SKbcrXHL9xxE3mQHCD8U/jdiNcwtpVnNfBy3f52Jg2HEKDs7sxiIl2KzXBaIIu0zMk3myeza8j4LCmwtcHZn5Hm0tBvHEXvHDckbQ7t4MZXO3gWeJ97KdRa8QbeSkNNek6HUyQYzFs6gAZomJ/dSDtNhu+m5p0u2CD1aSiE2mKSIrWyAeIB46ru6Uqi1lw06OcSCZ9o5pHI5tN2ieawcF6vBnU4KSORlx6yaIHdJXcqzAbvEJNQ02iTYDU6AKzcr1IDaMrM7Y2tmllMw24LvvdODfml7b20apLG+GmN2hceLuXL52VIVz+o6tv4xNeHBXMgs16QvQsI+WNd95oPqJXnjBu6rcbGqTQZ0iOYJG7pvXHzSfk6EVwWbY4DqiaRKbJTrapFptuW3peva+M/9Mubp75icKMcU6HAJBEpORddOzE1Q4a43Jp7yUttNKNJPgRHhGFIA5IZU7FQyAlJzIjkRYUNwiAnQxKFLklY6GkFJ7k8EErCiqGFJNiD0jW9vhv46JJoOBiCdPrpdS6sDnrztPi14kH4LmOkjpqdCfI3Av6Lx2x2SE+i7UjpbSeZ5JdAuaSSDztujep+LrNa0ucQ0NEknd6a39Z9crX262sXNbiO6aYDBlaHCDJcXZgQTwG7zVuKck7QmtkaqkQ7TzG8JOIqBjS5zg1o1cTAHmVTDaFKpRIqVWPDJL3PZThsSS61xH1K8725tl1apmAsAA0RENvBd+IySesX1XaxddJqmuTFPp+fJou0vbCQWUSWt0NTRzv5d7Rz16LC1qrnHg28k8OSTWrQb3M+hSQSbuNvgozySk7YlFLhDVOjN46X9FqeyOw6tVznNa3KAQ52h8VvCdZ3qn2Xju6qBwDTEghwaRljdmBg9Fv+zm3WOaWhxkXJySDJu6BIEngBuWTLJl+NDh7LFgyd6+ZcQHkEGQfKNEsbArNHsgidxE25EiDruWhxeJFWgSCHPZEEHdO/jCRg8XlAEjxXAMXO/fxndqscpM0JujJ/Z6zPZ7yWmPETvkWvF5FiPVQqHaeth65DpcBZzXRryIHArX4jbAYSYbYmRz5CDu69Fju19elUIcA1lTN4vvOAaAJgDTidbKcFtw0Df2bLBdom1mzRNxGZrzlLQ6dSZBE70Ku23Ns6iYJMnwxvka3Fuapez2IpZGFgYDDcwgSZEOzTredeC01HZ1PVkhpg2PhmeE2gqtrVi4E4LG0XkODQC6LwWkyJGoE6KxeG7goVHZQYYzHLmaQJtIiGxu0AHRObSxjaLS5/QAak8Auz/H5F23b8GLqI3LgRja7KbS5xygcb+QG8rD7Y2s6seDfdbOnN3E/XNI2ttR9Z2Z1gPZbNgOXE6X/ZV0Snn6hy4Xgljw68vyKdr9c0NL9fmuI+t6LxO61/r4/WqyWX0c0QZ4/tH/K1/Zt80SIuHkacQD56lZGeH16rRdlq/ttjeDqed+WguNfJUZvBbHwaLh8P2RaRb/lJdp0R384WUkOU3kT9SpLLqIOWvxRY8iI1+gt3S9ZLHw/Bny4VPn2TcqUKZO4ql2l2gFPwtAL5vPst6wdflvVxg8U2o0Fu8THJdiHUQlwmYpYZRVtDoonh6pYwp5Jt9YN1dF480ftjR7/5qTyJeWiCg2O/ZCu+ylNDHt+/80/Tx7N7j6FVvPBf+kS7cvoUzCFODDQkHaLNxPomX7Vbz9P1Kj+RD+yH25fRJ7j6lcoX/Vuvw/Vcl+Rj/sPtT+iFS9mba3Np3SRrvKFMToYAgCNSIIAHC5+B4p7OBut6aWUepUY0Wa60m3G9+tzfmvN6s6NmY7WbYZm+zugsGUvizi6zg0H3YGWT003vbPw+DcyBhmPJnxQXkO0iHT6fBZzZ23JrlzmZn1CIhoIsNL+6AAPLVSe2/a/uKZw1LKKr2/xXtgd21w9kEe+QfIHiRGuGJ8JCnKjP9stt06jW0KNKnSY1wL3NZldUebCLTlAG/U9BNQzMdLDpr1uqik8ZwSCY89BAsNw/JWwc4tBNgSbb58X6LaoapIzOVsU1jQdyFSoHCALfU/D5oUGNnSY48fknazAQLDogiT9g7Np1C4F4YWtlts0uzNEG/Am69C7IbPo0y1xHjgtf4jBBJklp0AIA0kEa6heXYWo4EBsyeAN53CF6V2NxmalkfSqZm2aYcPDM24QSRHRZszNEFwayiylnfTc1ozaRvBgTPC6h4vB4dt5cOHiIvuMHokPqTAgjLcSPhKNXFgw1/TQm0bpF1ksmlRVVNl0iTmaTPizZj0I5afDzWF7V7L7vEEg/wnAZCBYRYsMH2hBPNekjFjfGl5DgYIE2iTfgsj2wYajWkEeAlwtEg2IJMaa34q3E2mN8jHZWjhWllSXl5L2Oa4DIBDXBwIGvKdxXoWzcITak9sb5BI5EQell5j2aouLpa8NcH04tzMgncNPMBeh19oUsOWCoXB1TOBlF/DBNzoBISyr5C9E1lOuAQ5oLdPCSSOjXWGgtyKoe0mDrVXNq928FzAHDgRwE6HhxlXVPbLTr3pPHJr1yqVR2kyoMkOE8WOF41kiPiiLcfBG69HnB2bVJju6n9Dv0UgbBrx/27cy0fmttWZucIg7rX5Qmdm4Wz5NQTUfF4GWYEWvOsnWU+6yVmQbsKrBsB1c38iVzdhVeDf6m/qtni9lhzHDMbtcLtGa4OhEGeYUHAbPeQcwIDcoAMyfA0zccTG/TyD7jaCzNnYbxfNS6Ziee5vFTdlUDRfmc9sFpENJJ1HEDh8lZNwxaak5j47ToBkYbW0kn6lQq+HkpN2TRZNx7eKLsY2RqbxaOBN5PJU/2eN6abYNJPvuHoXtHyS0Qy8+3snkQ7dJBa5rYgA65kxW2k3xeIRmDTBIN8o9ZJG5UtUkmADPj/wDk13yCrn1gc4m+cRcG/gNvPhvUljI2i6Nai0+GmTBFze5NvaJO/gl09qw3dq/XSM7oHIAR6KnxYEuFpy23aE6KSGgtdBb7X3m73ZtJk+1uViiJtFmzHuPDyun2Ys7x8EnADDOzh2JbmADpax5bAAzTaSZMapllF3dscHgyxpsRI9mZD4gwUOEhbRJ324DcExW2mdwCr217uaYJDt2kZW3Hmb6xKWalrAKtqiSSDUxlQ7zH1uSRiDxKBlNOc0auAH8wUkO0SO9PEeq5RPtlL+8p/wBYXI5FZ6ASPr91XbYr93SqVJALWOLTb2oOUeZgeamvt9fVl5b217QmvU7mmfA0mOBjV5jXgOvMrPihsyBT4nbrcMw5IdVdYTcAcSD8t6yBZVqkuyucXEkuO8zckmyl4nCML8pe4kzw1AlW+DpCnSDb7zeJuSbrrRSijLNuTM7gMSGudJiZ/LnyVrQ2iw6uaBf3hMmeXPiob9m8lGOzyTABkqzhlabReUKjXGWvaY1AMx6K0w2z3PgyxjT7z3Nbbk2c3wUHZ+HbSYGgSdTzPE8uSdfUJ3Qqn+ixfs0uy6OGpOzHEAkaw15nlpHD9StDh+1WGpn+0eYtDQ0+pddedCs7hZJ753mqZY7LVJez0+p2+YAQKVQ9XxHzVdV7eE+zQZ5kk/ILAuqvM/BIzndqo9hD3RuKvbSpupUW/wCCfzVbW7YVzIGQB2oaxoBHOxlZkl/G0JLpGqmsUROZoKG26rfZLWySfCxokneYAuhV2/Xn/uGfP8is/BvfhCPdu+uqloiO5cU9tViZNR1tJ/dTafaF49+TxmPkszG5c6kTF9PzR20Pc1J7UvnX0PPVNv7WVtzo5ySfms53J+CS5keQn80niQ+4ek7K7WyQ026kfrPwWowW1WvADgDP3vLzHkvGtk1iH8LEm0nh+q2myJt4rfDl0ConCvBNU0aTbG0DhnNcHF1J5i9yw8Cd4iSDraCrTBbTpvAJggjhy6Ki7R0C/CVJuQ0PGs+G5OnIqg7NY4xBd7P0CVBLgdJo9CxOHw5GYsYRvgZXDrlhVmI2TRLZouhwk5S4XJMmHG7dTy001TuCZmBbNnAiN1x8tFVbODg+M0kEzJOgMbx+6E2JL9mZ2qabnuZWdXZEtdTyNDR/MMxJOl5+BVcMDgbjM4fdOUkjkPFxlaf/AMQcAe7p1xrORx5GSwnzBE8wF528um/Hkr4O0J/Zp8NsnBujLiXAmwlhkmeHeD0Vq3sQ19m4oG8maVySN/jWCZVcLqy2ftyrT9l7o4b/AI6IlFr2CkahnYt7HZW4prXEEie8YXDkWyHc4JiVGq9mcfRdnZkcSLua4FxbaWy6C4WFo3b4V9s/E1MZh8pPtCWmRmbUHsmeR9RI3pHZ/alR7cjyZ0ItII5bjv5KveRLkp6VapVqPaaJY8FpcHOLXA5Q2fEzXwzpcE7lPw+EqQJAkATDpM79BxVyXvqtdTfBqMJA4mDYdCI9QVWUNqgiL8zMD9zdQlJsmiHUx1Fhh78h4FlS/MS26o8Y2kWEMxFEE2vnEDj7K11enTeyIaSTeQ0g/ksbtns5XD3d1RcWWjKQ46X8Mk6ynBp+RMh/Yx/f4b/Mf/sXKEdn1v7qr/lv/Rcr+Cu2eodudpOo4YlurzkLvutLXE9CYjzXktEG73auHo3Uev6LV7b2TWqOlmDdTEQQ094087aKmqbFxI1o1v8ALf8AoqsOsUSmn4KrAtlznWJEAHhMkwrLb9alSwDBlH2iriHOa73m0qbQ10/hLiRG8yfdRw+x6rQf4VW5m9N/6Km21s+oahJa+AABLXQN/wAyfUrSpxbKXB0UT8Y/73wV9sam4NzvMudoODf1P6KJs/ZBc6XDwtuZ3ncFdlv1CnKa8IrUHdsQ9x81xJtwSqOVxjvGTwOefgxKxNPKS3M0kRIGb8wPopEqEMdvNkQ06pk7VxFB38Co5pJENDWukkC0OaQSStLtraL2ubTqNoVX93Tzvdh6bXd4WAugta0xJshgjPsmPJIE3UvBio6qG0xR3T3jWloEjTMbKV2hwzqdSHGlBaC00gwNjeSGGJmRe9giwKlrr79T8/3QrPMouBidPofXmlMIi6YhDnfr6X4JVJ3y/RB5E/8AGiTdAHMeZRc6/MwPSSl5RE8k0d/K+/hHHggB2i7mTbjeJTdR+tvr6CGePl8EWiUhD+y3w+bzyjy1K2Oy60RrqAZHzEyFjMJZ/VazZNbheI4yQI1A6H5b1VkRdjNqfYIgwQZ6b/mfUrz3YsipkJILXEHjvBEza7StzgcUC2AdBFuGnmFh68U8ZUbFnHQxqYfvB4lUR9lq4PQtmYgkC59P3UDaThTxGpGeXDSDn1H9V0/shogXPCDE/vdDtI1pFO4kE2kA8pA3KFciTVi8ZQNfCVaN3OLfDm1zg5mj+po9V5IXGAb6D6het7Lxg0JE/wAwk+U6rCds8AKeJeGgNY4NewAQMrhceTw8eStxunRFozlR3RIY4riIIkzdL7wfQWnyU+zZdhsXDXNkzJgTrbMItrM/PcVKe7usY8gnLUAqt6OkndrmDx5wsv2ax3d1xwdb8x04ea1naYyyhXBu12V5m2V/SYhwHqs01TL4Mt6+Jy1KdcG1QBh/nboTbUtgf4Fle1ANKu6DDXjvG6xldci2niDh6dVd4VzqlEiZIGccSWifUjM3zS9rYH7XSplkBzJuWyC1wuB0IB81DwSXBj/+rFs3iN19x0uJvHl0shh+09VpAhp5aAcoCm1+yGJ08JE6Ax5xEKOeyeJH9l6Ob+ZU9oCaY/8A+a6n3R6lcoZ7LYv+6d6s/wBy5FwFTPVCEC0cUPq9kQOv11WMmEN5/FLaTxPqmw5ZHbnaFtN7mtjOXZZ32MD0/XirsOPd0Qm6RpsVTw7zFUUHGYh+Qmf8V5VRtbYGADC9zWMs7KRVLASOAzQb8ll8dtai2oRTGZzjALjmyydR6/BI2hi2YjFU2U4jMxse7laLNtxIv1K1Lp69kO4mR9gOax0Owz3PMEkkNierSVb9qMK2qGOIFAxq5z3gtG7wUvDc6noratiZqs7trajspkTaCRBkAzdhHmrnB0Xh76jgGlzWNyiYhpdxP4kZZaigrdnn/ZfY5dXbUFSl/DdLSQS0mDcAwbcxqldrcPWOIqONN8SAH5CGuysa2RaI8PyXoWI2ZQqXfRpu5lon1mUhuyqQ9lpA/C+o0fByo/ILNFdnjwwRqOaIcTI0HlJMiIWh7XvbNJoYWOFO4Mb3EA2P4dOe9bynsiiHZw05rXzPJMaTLvmmNp9n6FdxfUaS8xmcHuBsABO7QBS/ITDRHk7nyiQt3i+wLDenUI5PAd8WxHxVPiuw+Kb7Ia8fhfHwfCsWaL9kHjMk54kzr6J7OI9PyU/E9msQz2qNbyaXD1ZIUF+Ec3UFv8wj5q1TiyPbZwjd8+SQ+Z5SnGDj8Eqo3SPrRGwtWAjkmw47oS8rrICmYRsg1YrD1iHA/ty1Wn2a+HC0EwQQ4WJdFvDzWV7ogjrorbA1gPdI0tO/Q9VGXKJRTRvdlPEa3BdIkTIJk6WPOFju0pDMZJBghpMmeLdQOU6K42dtQAkX1M+ITe+mW2pVF2mfNdpvOQD+knh/Mqorks5NfsDHktsd+/dNxG6LrIdrXxi60O8Rc2SLT/DZGis+z+NsGgDh7xHrMg9FS9rGTiqp3nu//rZx00UoR+QpOiy7MbKe8Zn1HBp1BeQI5glaLt/hMzadUateWH+V4zt9CHf1LK9jNgCo7Plm/DdK9CwGLe45hMXaTrDmk+GJknUWUcrp2EbPLXbOqG/dvjjkdHrCYdhzfd9b17PUrv1EHqXD5Sm3Ypuj2G4nwsLr8CQ03UFmY2v0eOsoEQRugjyMhbemG1cM9sXcy2ntCC3dxj6C0zaeGJ8VOkSfvUxJ53F1KZhcKDIpUt05WMb8tSm52K0jAbA2kGAaWgxI3eSu9h4jK8tAOXNDYDiMrri/IEei1v2OidKbR1F/SEirhaRFy4xoABa2gkKtslun6ET19U0a7efoR8wEh+Cv/DJgx7RdPOS14HwTFSg9p9lx4ltQ28nn5FV0hkr7Q3749R+q5RZf/wC4/wBC5OkBI72N49Slg8x9c1IqYeP+f2RNHT4X/ZVhZRYirihOWnR86jj8AwLF7R7HYmrWfVHdtL3FxAcYBOsSOK9SFLfb5fJING0qcZuPgdnkjP8Aw/xLfep+rvnlUrZnYnE03tcKlIFrgRd2oM/duvSxUE5d/SyfdSteFN9RMjSRXYHDBl7B0AHLEACSAJHM+qluFyZJ43PP01Kd7iOEcAlCmOCrlNy8j4RFAKUWFPd3xF+VvyXZOZ9VELI+UpYjr9ckp7SNdOs/kktH19BAzso3TP16ok8vy+aLmxeLoSd/wRYHZRvRfSkRJjqSEqbXujlnj6/kixEJ+zaR9qlTPVjT+SYqbCwx1oUf6G/orUEDXmN27qnTpyPP9k7YWZ93ZnCH+wbPIkD4FM1OyOEi1L0fU/3rQuF4Qpt5/D6j0RvIDNO7FYY+68Hh3k/NJPYzC8a45h4j4NWnfAEceH7ppwHsENc124ix33G9PuS+xmcf2Vw7PF/6l5/C5xPwgcFAxeCwbYzYXEknQuNUW/mdUjctf/0pseEuZ/K5zfhMfBRcRSqCwrH/ABsDuA3FqnuCM7gNlYUmW4auOlcHhubWlU23uzdR9d5o4eoacNi+Y5g3xaknWVs8VUexmerSoPbGsQ7yGW3qUMBi6DwAxtVkmBlcQOOkwN25Wxn7RGSZi+zOwKxqO75tRjWgl2cuaBHEOsV6DhqtvBWDhAscjhG60Ax+il0qFQ3bXdc6Pa0jXTw5eaYxOErC724eoBqcuU+XhPzRJ2RTsGerwpOH4Wln+ppKYO0WtdDmtBtpUE35PAULDbRoOJGSo1wscj3NHl4vyVqzAPeP4dd40tVa2oN3DKd6r4JOl5C2uw6NgnUwwzuk5CJRJHGOoqAfEkKtdSe322UXCTdstMjfoY0470xg8XSe/uwKrCTlkOmCXAe8TyugepagO1aA7o5hP+poPNRjtOD4mvBHFj7ebTCXicFVEllblD25tRycOI3KOW4gCf4b2xvLmneNMpi/NAKiTS2kDpFuEt9fCnKuOnQOvrDmn4F3xVNUxlOmQC14Jt4KryJ0HtGyssPFUHLVqi3v5XaTwjgd6HEOEODF/hrf5bv1XJo4ap/et/yv/wBopUPZ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82" name="Picture 10" descr="Image result for sphinx"/>
          <p:cNvPicPr>
            <a:picLocks noChangeAspect="1" noChangeArrowheads="1"/>
          </p:cNvPicPr>
          <p:nvPr/>
        </p:nvPicPr>
        <p:blipFill>
          <a:blip r:embed="rId3" cstate="print"/>
          <a:srcRect/>
          <a:stretch>
            <a:fillRect/>
          </a:stretch>
        </p:blipFill>
        <p:spPr bwMode="auto">
          <a:xfrm>
            <a:off x="3276600" y="1371600"/>
            <a:ext cx="2705100" cy="1685926"/>
          </a:xfrm>
          <a:prstGeom prst="rect">
            <a:avLst/>
          </a:prstGeom>
          <a:noFill/>
        </p:spPr>
      </p:pic>
      <p:pic>
        <p:nvPicPr>
          <p:cNvPr id="3084" name="Picture 12" descr="http://previews.123rf.com/images/mohamedifm/mohamedifm1109/mohamedifm110900048/10678397-Egyptian-papyrus-painting-with-elements-of-Egyptian-ancient-history-Stock-Photo.jpg"/>
          <p:cNvPicPr>
            <a:picLocks noChangeAspect="1" noChangeArrowheads="1"/>
          </p:cNvPicPr>
          <p:nvPr/>
        </p:nvPicPr>
        <p:blipFill>
          <a:blip r:embed="rId4" cstate="print"/>
          <a:srcRect/>
          <a:stretch>
            <a:fillRect/>
          </a:stretch>
        </p:blipFill>
        <p:spPr bwMode="auto">
          <a:xfrm>
            <a:off x="4648200" y="3693648"/>
            <a:ext cx="4495800" cy="316435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Hellenic</a:t>
            </a:r>
            <a:endParaRPr lang="en-US" dirty="0"/>
          </a:p>
        </p:txBody>
      </p:sp>
      <p:sp>
        <p:nvSpPr>
          <p:cNvPr id="3" name="Content Placeholder 2"/>
          <p:cNvSpPr>
            <a:spLocks noGrp="1"/>
          </p:cNvSpPr>
          <p:nvPr>
            <p:ph sz="half" idx="1"/>
          </p:nvPr>
        </p:nvSpPr>
        <p:spPr/>
        <p:txBody>
          <a:bodyPr/>
          <a:lstStyle/>
          <a:p>
            <a:r>
              <a:rPr lang="en-US" dirty="0" smtClean="0"/>
              <a:t>Culture of:</a:t>
            </a:r>
          </a:p>
          <a:p>
            <a:r>
              <a:rPr lang="en-US" dirty="0" smtClean="0"/>
              <a:t>Democracy</a:t>
            </a:r>
          </a:p>
          <a:p>
            <a:r>
              <a:rPr lang="en-US" dirty="0" smtClean="0"/>
              <a:t>Individualism</a:t>
            </a:r>
          </a:p>
          <a:p>
            <a:r>
              <a:rPr lang="en-US" dirty="0" smtClean="0"/>
              <a:t>Philosophy</a:t>
            </a:r>
          </a:p>
          <a:p>
            <a:r>
              <a:rPr lang="en-US" dirty="0" smtClean="0"/>
              <a:t>Athleticism</a:t>
            </a:r>
          </a:p>
          <a:p>
            <a:endParaRPr lang="en-US" dirty="0" smtClean="0"/>
          </a:p>
          <a:p>
            <a:endParaRPr lang="en-US" dirty="0"/>
          </a:p>
        </p:txBody>
      </p:sp>
      <p:pic>
        <p:nvPicPr>
          <p:cNvPr id="32770" name="Picture 2" descr="http://www.ancientgreece.com/media/img/scul2.jpg"/>
          <p:cNvPicPr>
            <a:picLocks noChangeAspect="1" noChangeArrowheads="1"/>
          </p:cNvPicPr>
          <p:nvPr/>
        </p:nvPicPr>
        <p:blipFill>
          <a:blip r:embed="rId2" cstate="print"/>
          <a:srcRect/>
          <a:stretch>
            <a:fillRect/>
          </a:stretch>
        </p:blipFill>
        <p:spPr bwMode="auto">
          <a:xfrm>
            <a:off x="6705600" y="762000"/>
            <a:ext cx="2190750" cy="3571875"/>
          </a:xfrm>
          <a:prstGeom prst="rect">
            <a:avLst/>
          </a:prstGeom>
          <a:noFill/>
        </p:spPr>
      </p:pic>
      <p:pic>
        <p:nvPicPr>
          <p:cNvPr id="32771" name="Picture 3"/>
          <p:cNvPicPr>
            <a:picLocks noChangeAspect="1" noChangeArrowheads="1"/>
          </p:cNvPicPr>
          <p:nvPr/>
        </p:nvPicPr>
        <p:blipFill>
          <a:blip r:embed="rId3" cstate="print"/>
          <a:srcRect/>
          <a:stretch>
            <a:fillRect/>
          </a:stretch>
        </p:blipFill>
        <p:spPr bwMode="auto">
          <a:xfrm>
            <a:off x="4114800" y="4286250"/>
            <a:ext cx="4238625" cy="2571750"/>
          </a:xfrm>
          <a:prstGeom prst="rect">
            <a:avLst/>
          </a:prstGeom>
          <a:noFill/>
          <a:ln w="9525">
            <a:noFill/>
            <a:miter lim="800000"/>
            <a:headEnd/>
            <a:tailEnd/>
          </a:ln>
        </p:spPr>
      </p:pic>
      <p:pic>
        <p:nvPicPr>
          <p:cNvPr id="32773" name="Picture 5" descr="http://4.bp.blogspot.com/-XpgulVqs13Q/Tyf1xNUpoEI/AAAAAAAAA1Y/P_cDMV9Xb84/s1600/Venus+de+Milo.jpg"/>
          <p:cNvPicPr>
            <a:picLocks noChangeAspect="1" noChangeArrowheads="1"/>
          </p:cNvPicPr>
          <p:nvPr/>
        </p:nvPicPr>
        <p:blipFill>
          <a:blip r:embed="rId4" cstate="print"/>
          <a:srcRect/>
          <a:stretch>
            <a:fillRect/>
          </a:stretch>
        </p:blipFill>
        <p:spPr bwMode="auto">
          <a:xfrm>
            <a:off x="4572000" y="1066800"/>
            <a:ext cx="1576165" cy="2971800"/>
          </a:xfrm>
          <a:prstGeom prst="rect">
            <a:avLst/>
          </a:prstGeom>
          <a:noFill/>
        </p:spPr>
      </p:pic>
      <p:sp>
        <p:nvSpPr>
          <p:cNvPr id="8" name="Rectangle 7"/>
          <p:cNvSpPr/>
          <p:nvPr/>
        </p:nvSpPr>
        <p:spPr>
          <a:xfrm>
            <a:off x="457200" y="4724400"/>
            <a:ext cx="2971800" cy="646331"/>
          </a:xfrm>
          <a:prstGeom prst="rect">
            <a:avLst/>
          </a:prstGeom>
        </p:spPr>
        <p:txBody>
          <a:bodyPr wrap="square">
            <a:spAutoFit/>
          </a:bodyPr>
          <a:lstStyle/>
          <a:p>
            <a:r>
              <a:rPr lang="en-US" i="1" dirty="0" smtClean="0"/>
              <a:t>3- Pleasure </a:t>
            </a:r>
            <a:r>
              <a:rPr lang="en-US" i="1" dirty="0"/>
              <a:t>in the job puts perfection in the work.</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Chinese	</a:t>
            </a:r>
            <a:endParaRPr lang="en-US" dirty="0"/>
          </a:p>
        </p:txBody>
      </p:sp>
      <p:sp>
        <p:nvSpPr>
          <p:cNvPr id="3" name="Content Placeholder 2"/>
          <p:cNvSpPr>
            <a:spLocks noGrp="1"/>
          </p:cNvSpPr>
          <p:nvPr>
            <p:ph sz="half" idx="1"/>
          </p:nvPr>
        </p:nvSpPr>
        <p:spPr/>
        <p:txBody>
          <a:bodyPr/>
          <a:lstStyle/>
          <a:p>
            <a:r>
              <a:rPr lang="en-US" dirty="0" smtClean="0"/>
              <a:t>Culture of:</a:t>
            </a:r>
          </a:p>
          <a:p>
            <a:r>
              <a:rPr lang="en-US" dirty="0" smtClean="0"/>
              <a:t>Discipline</a:t>
            </a:r>
          </a:p>
          <a:p>
            <a:r>
              <a:rPr lang="en-US" dirty="0" smtClean="0"/>
              <a:t>Collectivism</a:t>
            </a:r>
          </a:p>
          <a:p>
            <a:r>
              <a:rPr lang="en-US" dirty="0" smtClean="0"/>
              <a:t>Authority</a:t>
            </a:r>
          </a:p>
          <a:p>
            <a:endParaRPr lang="en-US" dirty="0" smtClean="0"/>
          </a:p>
          <a:p>
            <a:endParaRPr lang="en-US" dirty="0"/>
          </a:p>
        </p:txBody>
      </p:sp>
      <p:pic>
        <p:nvPicPr>
          <p:cNvPr id="31746" name="Picture 2" descr="http://cdn2-b.examiner.com/sites/default/files/styles/image_content_width/hash/2e/dd/1340374021_7244_tc7.jpg?itok=yqAE6rYL"/>
          <p:cNvPicPr>
            <a:picLocks noChangeAspect="1" noChangeArrowheads="1"/>
          </p:cNvPicPr>
          <p:nvPr/>
        </p:nvPicPr>
        <p:blipFill>
          <a:blip r:embed="rId2" cstate="print"/>
          <a:srcRect/>
          <a:stretch>
            <a:fillRect/>
          </a:stretch>
        </p:blipFill>
        <p:spPr bwMode="auto">
          <a:xfrm>
            <a:off x="5334000" y="2362200"/>
            <a:ext cx="3810000" cy="2857500"/>
          </a:xfrm>
          <a:prstGeom prst="rect">
            <a:avLst/>
          </a:prstGeom>
          <a:noFill/>
        </p:spPr>
      </p:pic>
      <p:pic>
        <p:nvPicPr>
          <p:cNvPr id="31748" name="Picture 4" descr="http://www.ducksters.com/history/china/terracotta_army_far.JPG"/>
          <p:cNvPicPr>
            <a:picLocks noChangeAspect="1" noChangeArrowheads="1"/>
          </p:cNvPicPr>
          <p:nvPr/>
        </p:nvPicPr>
        <p:blipFill>
          <a:blip r:embed="rId3" cstate="print"/>
          <a:srcRect/>
          <a:stretch>
            <a:fillRect/>
          </a:stretch>
        </p:blipFill>
        <p:spPr bwMode="auto">
          <a:xfrm>
            <a:off x="5334000" y="5191125"/>
            <a:ext cx="3810000" cy="1666876"/>
          </a:xfrm>
          <a:prstGeom prst="rect">
            <a:avLst/>
          </a:prstGeom>
          <a:noFill/>
        </p:spPr>
      </p:pic>
      <p:pic>
        <p:nvPicPr>
          <p:cNvPr id="31750" name="Picture 6" descr="http://thumbs.dreamstime.com/thumblarge_1872/18725864.jpg"/>
          <p:cNvPicPr>
            <a:picLocks noChangeAspect="1" noChangeArrowheads="1"/>
          </p:cNvPicPr>
          <p:nvPr/>
        </p:nvPicPr>
        <p:blipFill>
          <a:blip r:embed="rId4" cstate="print"/>
          <a:srcRect/>
          <a:stretch>
            <a:fillRect/>
          </a:stretch>
        </p:blipFill>
        <p:spPr bwMode="auto">
          <a:xfrm>
            <a:off x="533400" y="4000500"/>
            <a:ext cx="3810000" cy="2857500"/>
          </a:xfrm>
          <a:prstGeom prst="rect">
            <a:avLst/>
          </a:prstGeom>
          <a:noFill/>
        </p:spPr>
      </p:pic>
      <p:sp>
        <p:nvSpPr>
          <p:cNvPr id="8" name="Rectangle 7"/>
          <p:cNvSpPr/>
          <p:nvPr/>
        </p:nvSpPr>
        <p:spPr>
          <a:xfrm>
            <a:off x="4267200" y="1295400"/>
            <a:ext cx="4572000" cy="646331"/>
          </a:xfrm>
          <a:prstGeom prst="rect">
            <a:avLst/>
          </a:prstGeom>
        </p:spPr>
        <p:txBody>
          <a:bodyPr>
            <a:spAutoFit/>
          </a:bodyPr>
          <a:lstStyle/>
          <a:p>
            <a:r>
              <a:rPr lang="en-US" dirty="0"/>
              <a:t> 4</a:t>
            </a:r>
            <a:r>
              <a:rPr lang="en-US" dirty="0" smtClean="0"/>
              <a:t>-</a:t>
            </a:r>
            <a:r>
              <a:rPr lang="en-US" i="1" dirty="0" smtClean="0"/>
              <a:t>“Supreme </a:t>
            </a:r>
            <a:r>
              <a:rPr lang="en-US" i="1" dirty="0"/>
              <a:t>excellence consists of breaking the enemy’s resistance without fighting</a:t>
            </a:r>
            <a:r>
              <a:rPr lang="en-US" i="1" dirty="0" smtClean="0"/>
              <a:t>.”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Mayan</a:t>
            </a:r>
            <a:endParaRPr lang="en-US" dirty="0"/>
          </a:p>
        </p:txBody>
      </p:sp>
      <p:sp>
        <p:nvSpPr>
          <p:cNvPr id="3" name="Content Placeholder 2"/>
          <p:cNvSpPr>
            <a:spLocks noGrp="1"/>
          </p:cNvSpPr>
          <p:nvPr>
            <p:ph sz="half" idx="1"/>
          </p:nvPr>
        </p:nvSpPr>
        <p:spPr/>
        <p:txBody>
          <a:bodyPr/>
          <a:lstStyle/>
          <a:p>
            <a:r>
              <a:rPr lang="en-US" dirty="0" smtClean="0"/>
              <a:t>Culture of:</a:t>
            </a:r>
          </a:p>
          <a:p>
            <a:r>
              <a:rPr lang="en-US" dirty="0" smtClean="0"/>
              <a:t>Spirituality</a:t>
            </a:r>
          </a:p>
          <a:p>
            <a:r>
              <a:rPr lang="en-US" dirty="0" smtClean="0"/>
              <a:t>Naturalism</a:t>
            </a:r>
          </a:p>
          <a:p>
            <a:r>
              <a:rPr lang="en-US" dirty="0" smtClean="0"/>
              <a:t>Virtue of natural labor</a:t>
            </a:r>
          </a:p>
          <a:p>
            <a:pPr>
              <a:buNone/>
            </a:pPr>
            <a:endParaRPr lang="en-US" dirty="0" smtClean="0"/>
          </a:p>
          <a:p>
            <a:endParaRPr lang="en-US" dirty="0"/>
          </a:p>
        </p:txBody>
      </p:sp>
      <p:pic>
        <p:nvPicPr>
          <p:cNvPr id="30722" name="Picture 2" descr="https://bonanzleimages.s3.amazonaws.com/afu/images/9175/8679/Native_American_Mayan_Statue_01.JPG"/>
          <p:cNvPicPr>
            <a:picLocks noChangeAspect="1" noChangeArrowheads="1"/>
          </p:cNvPicPr>
          <p:nvPr/>
        </p:nvPicPr>
        <p:blipFill>
          <a:blip r:embed="rId2" cstate="print"/>
          <a:srcRect/>
          <a:stretch>
            <a:fillRect/>
          </a:stretch>
        </p:blipFill>
        <p:spPr bwMode="auto">
          <a:xfrm>
            <a:off x="0" y="3970337"/>
            <a:ext cx="3316220" cy="2887663"/>
          </a:xfrm>
          <a:prstGeom prst="rect">
            <a:avLst/>
          </a:prstGeom>
          <a:noFill/>
        </p:spPr>
      </p:pic>
      <p:pic>
        <p:nvPicPr>
          <p:cNvPr id="30723" name="Picture 3"/>
          <p:cNvPicPr>
            <a:picLocks noChangeAspect="1" noChangeArrowheads="1"/>
          </p:cNvPicPr>
          <p:nvPr/>
        </p:nvPicPr>
        <p:blipFill>
          <a:blip r:embed="rId3" cstate="print"/>
          <a:srcRect/>
          <a:stretch>
            <a:fillRect/>
          </a:stretch>
        </p:blipFill>
        <p:spPr bwMode="auto">
          <a:xfrm>
            <a:off x="6267450" y="3505200"/>
            <a:ext cx="2876550" cy="3352800"/>
          </a:xfrm>
          <a:prstGeom prst="rect">
            <a:avLst/>
          </a:prstGeom>
          <a:noFill/>
          <a:ln w="9525">
            <a:noFill/>
            <a:miter lim="800000"/>
            <a:headEnd/>
            <a:tailEnd/>
          </a:ln>
        </p:spPr>
      </p:pic>
      <p:pic>
        <p:nvPicPr>
          <p:cNvPr id="30725" name="Picture 5" descr="https://c2.staticflickr.com/6/5165/5227044383_98bdb7bc5b_b.jpg"/>
          <p:cNvPicPr>
            <a:picLocks noChangeAspect="1" noChangeArrowheads="1"/>
          </p:cNvPicPr>
          <p:nvPr/>
        </p:nvPicPr>
        <p:blipFill>
          <a:blip r:embed="rId4" cstate="print"/>
          <a:srcRect/>
          <a:stretch>
            <a:fillRect/>
          </a:stretch>
        </p:blipFill>
        <p:spPr bwMode="auto">
          <a:xfrm>
            <a:off x="2362200" y="3810000"/>
            <a:ext cx="3906322" cy="3048000"/>
          </a:xfrm>
          <a:prstGeom prst="rect">
            <a:avLst/>
          </a:prstGeom>
          <a:noFill/>
        </p:spPr>
      </p:pic>
      <p:pic>
        <p:nvPicPr>
          <p:cNvPr id="30727" name="Picture 7" descr="http://farm1.static.flickr.com/150/395003556_fc8da3f4de.jpg"/>
          <p:cNvPicPr>
            <a:picLocks noChangeAspect="1" noChangeArrowheads="1"/>
          </p:cNvPicPr>
          <p:nvPr/>
        </p:nvPicPr>
        <p:blipFill>
          <a:blip r:embed="rId5" cstate="print"/>
          <a:srcRect/>
          <a:stretch>
            <a:fillRect/>
          </a:stretch>
        </p:blipFill>
        <p:spPr bwMode="auto">
          <a:xfrm>
            <a:off x="5905500" y="1295400"/>
            <a:ext cx="3238500" cy="2215134"/>
          </a:xfrm>
          <a:prstGeom prst="rect">
            <a:avLst/>
          </a:prstGeom>
          <a:noFill/>
        </p:spPr>
      </p:pic>
      <p:sp>
        <p:nvSpPr>
          <p:cNvPr id="9" name="Rectangle 8"/>
          <p:cNvSpPr/>
          <p:nvPr/>
        </p:nvSpPr>
        <p:spPr>
          <a:xfrm>
            <a:off x="2438400" y="762000"/>
            <a:ext cx="6705600" cy="646331"/>
          </a:xfrm>
          <a:prstGeom prst="rect">
            <a:avLst/>
          </a:prstGeom>
        </p:spPr>
        <p:txBody>
          <a:bodyPr wrap="square">
            <a:spAutoFit/>
          </a:bodyPr>
          <a:lstStyle/>
          <a:p>
            <a:r>
              <a:rPr lang="en-US" dirty="0"/>
              <a:t>It is not good to look at the clouds or your work will not </a:t>
            </a:r>
            <a:r>
              <a:rPr lang="en-US" dirty="0" smtClean="0"/>
              <a:t>progress (proverb)</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lnSpcReduction="10000"/>
          </a:bodyPr>
          <a:lstStyle/>
          <a:p>
            <a:r>
              <a:rPr lang="en-US" dirty="0" smtClean="0"/>
              <a:t>The museum of Louvre</a:t>
            </a:r>
          </a:p>
          <a:p>
            <a:r>
              <a:rPr lang="en-US" dirty="0" smtClean="0"/>
              <a:t>The British Museum</a:t>
            </a:r>
          </a:p>
          <a:p>
            <a:r>
              <a:rPr lang="en-US" dirty="0" smtClean="0"/>
              <a:t>1- Durkheim, </a:t>
            </a:r>
            <a:r>
              <a:rPr lang="en-US" dirty="0" err="1" smtClean="0"/>
              <a:t>Émile</a:t>
            </a:r>
            <a:r>
              <a:rPr lang="en-US" dirty="0" smtClean="0"/>
              <a:t>, and Anthony </a:t>
            </a:r>
            <a:r>
              <a:rPr lang="en-US" dirty="0" err="1" smtClean="0"/>
              <a:t>Giddens</a:t>
            </a:r>
            <a:r>
              <a:rPr lang="en-US" dirty="0" smtClean="0"/>
              <a:t>. </a:t>
            </a:r>
            <a:r>
              <a:rPr lang="en-US" i="1" dirty="0" smtClean="0"/>
              <a:t>Selected Writings</a:t>
            </a:r>
            <a:r>
              <a:rPr lang="en-US" dirty="0" smtClean="0"/>
              <a:t>. Cambridge: U, 1972. Print.</a:t>
            </a:r>
          </a:p>
          <a:p>
            <a:r>
              <a:rPr lang="en-US" dirty="0" smtClean="0"/>
              <a:t>2- </a:t>
            </a:r>
            <a:r>
              <a:rPr lang="en-US" dirty="0" err="1" smtClean="0"/>
              <a:t>Bernays</a:t>
            </a:r>
            <a:r>
              <a:rPr lang="en-US" dirty="0" smtClean="0"/>
              <a:t>, Edward L., and Mark Crispin. Miller. </a:t>
            </a:r>
            <a:r>
              <a:rPr lang="en-US" i="1" dirty="0" smtClean="0"/>
              <a:t>Propaganda</a:t>
            </a:r>
            <a:r>
              <a:rPr lang="en-US" dirty="0" smtClean="0"/>
              <a:t>. Brooklyn, NY: </a:t>
            </a:r>
            <a:r>
              <a:rPr lang="en-US" dirty="0" err="1" smtClean="0"/>
              <a:t>Ig</a:t>
            </a:r>
            <a:r>
              <a:rPr lang="en-US" dirty="0" smtClean="0"/>
              <a:t> Pub., 2005. Print.</a:t>
            </a:r>
          </a:p>
          <a:p>
            <a:r>
              <a:rPr lang="en-US" dirty="0" smtClean="0"/>
              <a:t>3-Aristoteles, and Robert C. Bartlett. </a:t>
            </a:r>
            <a:r>
              <a:rPr lang="en-US" i="1" dirty="0" err="1" smtClean="0"/>
              <a:t>Nicomachean</a:t>
            </a:r>
            <a:r>
              <a:rPr lang="en-US" i="1" dirty="0" smtClean="0"/>
              <a:t> Ethics</a:t>
            </a:r>
            <a:r>
              <a:rPr lang="en-US" dirty="0" smtClean="0"/>
              <a:t>. Chicago: U of Chicago, 2012. Print.</a:t>
            </a:r>
          </a:p>
          <a:p>
            <a:r>
              <a:rPr lang="en-US" dirty="0" smtClean="0"/>
              <a:t>4- Sun, TZU, and S. B. Griffiths. </a:t>
            </a:r>
            <a:r>
              <a:rPr lang="en-US" i="1" dirty="0" smtClean="0"/>
              <a:t>The Art of War</a:t>
            </a:r>
            <a:r>
              <a:rPr lang="en-US" dirty="0" smtClean="0"/>
              <a:t>. Place of Publication Not Identified: Oxford U, 1971. Print.</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167</TotalTime>
  <Words>259</Words>
  <Application>Microsoft Office PowerPoint</Application>
  <PresentationFormat>On-screen Show (4:3)</PresentationFormat>
  <Paragraphs>59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Constantia</vt:lpstr>
      <vt:lpstr>Wingdings 2</vt:lpstr>
      <vt:lpstr>Flow</vt:lpstr>
      <vt:lpstr>PUBLIC RELATIONS </vt:lpstr>
      <vt:lpstr>Art and culture through PR eyes.</vt:lpstr>
      <vt:lpstr>Art and culture through PR eyes.</vt:lpstr>
      <vt:lpstr>Cultural examples through history.</vt:lpstr>
      <vt:lpstr>Egyptian </vt:lpstr>
      <vt:lpstr>Hellenic</vt:lpstr>
      <vt:lpstr>Chinese </vt:lpstr>
      <vt:lpstr>Mayan</vt:lpstr>
      <vt:lpstr>SOURCES</vt:lpstr>
    </vt:vector>
  </TitlesOfParts>
  <Company>Stanley Black &amp; Decker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psh1113</dc:creator>
  <cp:lastModifiedBy>Halkias, Peter</cp:lastModifiedBy>
  <cp:revision>31</cp:revision>
  <dcterms:created xsi:type="dcterms:W3CDTF">2016-06-04T13:54:01Z</dcterms:created>
  <dcterms:modified xsi:type="dcterms:W3CDTF">2016-06-06T19:05:36Z</dcterms:modified>
</cp:coreProperties>
</file>